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34" r:id="rId2"/>
    <p:sldId id="481" r:id="rId3"/>
    <p:sldId id="513" r:id="rId4"/>
    <p:sldId id="514" r:id="rId5"/>
    <p:sldId id="515" r:id="rId6"/>
    <p:sldId id="516" r:id="rId7"/>
    <p:sldId id="517" r:id="rId8"/>
    <p:sldId id="413" r:id="rId9"/>
    <p:sldId id="504" r:id="rId10"/>
    <p:sldId id="520" r:id="rId11"/>
    <p:sldId id="508" r:id="rId12"/>
    <p:sldId id="509" r:id="rId13"/>
    <p:sldId id="521" r:id="rId14"/>
    <p:sldId id="524" r:id="rId15"/>
    <p:sldId id="511" r:id="rId16"/>
    <p:sldId id="522" r:id="rId17"/>
    <p:sldId id="506" r:id="rId18"/>
    <p:sldId id="507" r:id="rId19"/>
    <p:sldId id="518" r:id="rId20"/>
    <p:sldId id="500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AC0"/>
    <a:srgbClr val="ED9E3E"/>
    <a:srgbClr val="287A95"/>
    <a:srgbClr val="2A505F"/>
    <a:srgbClr val="945C43"/>
    <a:srgbClr val="633D29"/>
    <a:srgbClr val="424659"/>
    <a:srgbClr val="381968"/>
    <a:srgbClr val="232079"/>
    <a:srgbClr val="A7AF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20" autoAdjust="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507" y="6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64A84-2431-4885-AAD7-6AE53ACA67C9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E9F41-94AE-4C7E-A331-D877A7FEB6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8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1750-A934-0740-986D-6DDA63B0AEA5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42D0-E7A1-664D-8894-E40886B22E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4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1750-A934-0740-986D-6DDA63B0AEA5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42D0-E7A1-664D-8894-E40886B22E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163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1750-A934-0740-986D-6DDA63B0AEA5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42D0-E7A1-664D-8894-E40886B22E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6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1750-A934-0740-986D-6DDA63B0AEA5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42D0-E7A1-664D-8894-E40886B22E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1750-A934-0740-986D-6DDA63B0AEA5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42D0-E7A1-664D-8894-E40886B22E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7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1750-A934-0740-986D-6DDA63B0AEA5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42D0-E7A1-664D-8894-E40886B22E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8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1750-A934-0740-986D-6DDA63B0AEA5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42D0-E7A1-664D-8894-E40886B22E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1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1750-A934-0740-986D-6DDA63B0AEA5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42D0-E7A1-664D-8894-E40886B22E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7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1750-A934-0740-986D-6DDA63B0AEA5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42D0-E7A1-664D-8894-E40886B22E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1750-A934-0740-986D-6DDA63B0AEA5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42D0-E7A1-664D-8894-E40886B22E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3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1750-A934-0740-986D-6DDA63B0AEA5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42D0-E7A1-664D-8894-E40886B22E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C1750-A934-0740-986D-6DDA63B0AEA5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E42D0-E7A1-664D-8894-E40886B22E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4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qYd7f9QmXC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qYd7f9QmXC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qYd7f9QmXC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qYd7f9QmXC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qYd7f9QmXC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LB Logo_Mark_Opacity-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0038" y="-3026353"/>
            <a:ext cx="13576860" cy="11196206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187813" y="3680754"/>
            <a:ext cx="6102197" cy="65866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r">
              <a:buNone/>
            </a:pPr>
            <a:r>
              <a:rPr lang="en-US" sz="1600" b="1" dirty="0">
                <a:latin typeface="Helvetica"/>
                <a:cs typeface="Helvetica"/>
              </a:rPr>
              <a:t>Board Development</a:t>
            </a:r>
          </a:p>
          <a:p>
            <a:pPr marL="57150" indent="0" algn="r">
              <a:buNone/>
            </a:pPr>
            <a:r>
              <a:rPr lang="en-US" sz="1400" dirty="0">
                <a:latin typeface="Helvetica"/>
                <a:cs typeface="Helvetica"/>
              </a:rPr>
              <a:t>2021 State Conference</a:t>
            </a:r>
            <a:br>
              <a:rPr lang="en-US" sz="1150" dirty="0">
                <a:latin typeface="Helvetica"/>
                <a:cs typeface="Helvetica"/>
              </a:rPr>
            </a:br>
            <a:r>
              <a:rPr lang="en-US" sz="1150" dirty="0">
                <a:latin typeface="Helvetica"/>
                <a:cs typeface="Helvetica"/>
              </a:rPr>
              <a:t>	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045" y="2164034"/>
            <a:ext cx="3762931" cy="137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0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2000249" y="-2000250"/>
            <a:ext cx="5143500" cy="9144000"/>
          </a:xfrm>
          <a:prstGeom prst="rect">
            <a:avLst/>
          </a:prstGeom>
          <a:solidFill>
            <a:srgbClr val="218A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KLB Logo_Mark_White Opacity-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4" y="-893127"/>
            <a:ext cx="8403230" cy="6929754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0" y="122884"/>
            <a:ext cx="9144000" cy="30483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1400" dirty="0">
              <a:solidFill>
                <a:srgbClr val="424659"/>
              </a:solidFill>
              <a:latin typeface="Avenir Next Medium"/>
              <a:cs typeface="Avenir Next Medium"/>
            </a:endParaRPr>
          </a:p>
          <a:p>
            <a:pPr marL="57150" indent="0" algn="ctr">
              <a:buNone/>
            </a:pPr>
            <a:endParaRPr lang="en-US" sz="6000" b="1" spc="3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57150" indent="0" algn="ctr">
              <a:buNone/>
            </a:pPr>
            <a:r>
              <a:rPr lang="en-US" sz="6000" b="1" spc="300" dirty="0">
                <a:solidFill>
                  <a:schemeClr val="bg1"/>
                </a:solidFill>
                <a:latin typeface="Helvetica"/>
                <a:cs typeface="Helvetica"/>
              </a:rPr>
              <a:t>Recruit and Onboard Intentionally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Helvetica"/>
              <a:cs typeface="Helvetica"/>
            </a:endParaRPr>
          </a:p>
          <a:p>
            <a:pPr marL="57150" indent="0" algn="ctr">
              <a:buNone/>
            </a:pPr>
            <a:endParaRPr lang="en-US" sz="3600" dirty="0">
              <a:solidFill>
                <a:schemeClr val="bg1">
                  <a:lumMod val="95000"/>
                </a:schemeClr>
              </a:solidFill>
              <a:latin typeface="Helvetica"/>
              <a:cs typeface="Helvetica"/>
            </a:endParaRPr>
          </a:p>
          <a:p>
            <a:pPr marL="57150" indent="0" algn="ctr">
              <a:buNone/>
            </a:pPr>
            <a:endParaRPr lang="en-US" sz="6000" b="1" spc="3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24659"/>
              </a:solidFill>
              <a:latin typeface="Avenir Next Medium"/>
              <a:cs typeface="Avenir Next Medium"/>
            </a:endParaRPr>
          </a:p>
          <a:p>
            <a:pPr marL="57150" indent="0">
              <a:buNone/>
            </a:pPr>
            <a:br>
              <a:rPr lang="en-US" sz="1150" dirty="0">
                <a:solidFill>
                  <a:srgbClr val="424659"/>
                </a:solidFill>
                <a:latin typeface="Avenir Next Medium"/>
                <a:cs typeface="Avenir Next Medium"/>
              </a:rPr>
            </a:br>
            <a:r>
              <a:rPr lang="en-US" sz="1150" dirty="0">
                <a:solidFill>
                  <a:srgbClr val="424659"/>
                </a:solidFill>
                <a:latin typeface="Avenir Next Medium"/>
                <a:cs typeface="Avenir Next Medium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15686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KLB Logo_Mark_Opacity-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6203" y="-2330256"/>
            <a:ext cx="13576860" cy="1119620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200508" y="0"/>
            <a:ext cx="1255059" cy="5143499"/>
          </a:xfrm>
          <a:prstGeom prst="rect">
            <a:avLst/>
          </a:prstGeom>
          <a:solidFill>
            <a:srgbClr val="ED9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50909" y="2251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626435" y="1325972"/>
            <a:ext cx="5930827" cy="357021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8198" y="201008"/>
            <a:ext cx="7403386" cy="58785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/>
                <a:cs typeface="Helvetica"/>
              </a:rPr>
              <a:t>Have an active standing Board Nominating Committee.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vetica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/>
                <a:cs typeface="Helvetica"/>
              </a:rPr>
              <a:t>Self-assess board composition to determine your needs.  Prioritize diversity, equity and inclusion. Members should reflect the community. Aim for a mix of skills, backgrounds, views and experiences.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vetica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/>
                <a:cs typeface="Helvetica"/>
              </a:rPr>
              <a:t>Develop a board job description that clearly communicates role and expectation.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vetica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/>
                <a:cs typeface="Helvetica"/>
              </a:rPr>
              <a:t>Be purposeful and professional when you recruit. What do you want or need them to bring to the board? Do you want them to play a certain role/committee?  </a:t>
            </a:r>
          </a:p>
          <a:p>
            <a:endParaRPr lang="en-US" sz="2000" dirty="0">
              <a:latin typeface="Helvetica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/>
                <a:cs typeface="Helvetica"/>
              </a:rPr>
              <a:t>Meet in person and communicate the mission, vision </a:t>
            </a:r>
          </a:p>
          <a:p>
            <a:r>
              <a:rPr lang="en-US" sz="2000" dirty="0">
                <a:latin typeface="Helvetica"/>
                <a:cs typeface="Helvetica"/>
              </a:rPr>
              <a:t>    and direction of the organization.</a:t>
            </a:r>
          </a:p>
          <a:p>
            <a:endParaRPr lang="en-US" sz="2000" dirty="0">
              <a:latin typeface="Helvetica"/>
              <a:cs typeface="Helvetica"/>
            </a:endParaRPr>
          </a:p>
          <a:p>
            <a:endParaRPr lang="en-US" sz="2000" dirty="0">
              <a:latin typeface="Helvetica"/>
              <a:cs typeface="Helvetica"/>
            </a:endParaRPr>
          </a:p>
          <a:p>
            <a:endParaRPr lang="en-US" sz="1600" b="1" dirty="0">
              <a:latin typeface="Helvetica"/>
              <a:cs typeface="Helvetica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 rot="16200000">
            <a:off x="-1997442" y="2013119"/>
            <a:ext cx="5143502" cy="1117263"/>
          </a:xfrm>
          <a:prstGeom prst="rect">
            <a:avLst/>
          </a:prstGeom>
        </p:spPr>
        <p:txBody>
          <a:bodyPr anchor="b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lnSpc>
                <a:spcPct val="80000"/>
              </a:lnSpc>
              <a:buNone/>
            </a:pPr>
            <a:r>
              <a:rPr lang="en-US" sz="3900" b="1" dirty="0">
                <a:solidFill>
                  <a:schemeClr val="bg1"/>
                </a:solidFill>
                <a:latin typeface="Helvetica"/>
                <a:cs typeface="Helvetica"/>
              </a:rPr>
              <a:t> Build with Intention</a:t>
            </a:r>
            <a:endParaRPr lang="en-US" sz="3900" dirty="0">
              <a:solidFill>
                <a:srgbClr val="424659"/>
              </a:solidFill>
              <a:latin typeface="Avenir Next Medium"/>
              <a:cs typeface="Avenir Next Medium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0" y="-346308"/>
            <a:ext cx="1054551" cy="7814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4000" dirty="0">
              <a:solidFill>
                <a:srgbClr val="424659"/>
              </a:solidFill>
              <a:latin typeface="Avenir Next Medium"/>
              <a:cs typeface="Avenir Next Medium"/>
            </a:endParaRPr>
          </a:p>
          <a:p>
            <a:pPr marL="57150" indent="0" algn="ctr">
              <a:buNone/>
            </a:pPr>
            <a:endParaRPr lang="en-US" sz="4000" dirty="0">
              <a:solidFill>
                <a:srgbClr val="424659"/>
              </a:solidFill>
              <a:latin typeface="Helvetica"/>
              <a:cs typeface="Helvetica"/>
            </a:endParaRPr>
          </a:p>
          <a:p>
            <a:pPr marL="57150" indent="0">
              <a:buNone/>
            </a:pPr>
            <a:br>
              <a:rPr lang="en-US" sz="4000" dirty="0">
                <a:solidFill>
                  <a:srgbClr val="424659"/>
                </a:solidFill>
                <a:latin typeface="Avenir Next Medium"/>
                <a:cs typeface="Avenir Next Medium"/>
              </a:rPr>
            </a:br>
            <a:r>
              <a:rPr lang="en-US" sz="4000" dirty="0">
                <a:solidFill>
                  <a:srgbClr val="424659"/>
                </a:solidFill>
                <a:latin typeface="Avenir Next Medium"/>
                <a:cs typeface="Avenir Next Medium"/>
              </a:rPr>
              <a:t>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909" y="4611947"/>
            <a:ext cx="977900" cy="3175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216186" y="0"/>
            <a:ext cx="263591" cy="5143499"/>
          </a:xfrm>
          <a:prstGeom prst="rect">
            <a:avLst/>
          </a:prstGeom>
          <a:solidFill>
            <a:srgbClr val="218A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22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KLB Logo_Mark_Opacity-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122" y="-1936784"/>
            <a:ext cx="13576860" cy="1119620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216186" y="12696"/>
            <a:ext cx="1255059" cy="5143499"/>
          </a:xfrm>
          <a:prstGeom prst="rect">
            <a:avLst/>
          </a:prstGeom>
          <a:solidFill>
            <a:srgbClr val="ED9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50909" y="2251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626435" y="1325972"/>
            <a:ext cx="5930827" cy="357021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8425" y="201008"/>
            <a:ext cx="7643160" cy="5386074"/>
          </a:xfrm>
          <a:prstGeom prst="rect">
            <a:avLst/>
          </a:prstGeom>
          <a:noFill/>
        </p:spPr>
        <p:txBody>
          <a:bodyPr wrap="square" lIns="91424" tIns="45712" rIns="91424" bIns="45712" numCol="1" rtlCol="0">
            <a:spAutoFit/>
          </a:bodyPr>
          <a:lstStyle/>
          <a:p>
            <a:pPr algn="ctr"/>
            <a:r>
              <a:rPr lang="en-US" sz="2000" b="1" dirty="0">
                <a:latin typeface="Helvetica"/>
                <a:cs typeface="Helvetica"/>
              </a:rPr>
              <a:t>Board Orientation</a:t>
            </a:r>
          </a:p>
          <a:p>
            <a:r>
              <a:rPr lang="en-US" sz="2000" dirty="0">
                <a:latin typeface="Helvetica"/>
                <a:cs typeface="Helvetica"/>
              </a:rPr>
              <a:t>A board orientation sets the tone and expectation for the board member-organization relationship.  </a:t>
            </a:r>
          </a:p>
          <a:p>
            <a:endParaRPr lang="en-US" sz="2000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	A Board manual is a reference guide for a new board member. </a:t>
            </a:r>
          </a:p>
          <a:p>
            <a:endParaRPr lang="en-US" dirty="0">
              <a:latin typeface="Helvetica"/>
              <a:cs typeface="Helvetica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Helvetica"/>
                <a:cs typeface="Helvetica"/>
              </a:rPr>
              <a:t>Mission statement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Helvetica"/>
                <a:cs typeface="Helvetica"/>
              </a:rPr>
              <a:t>History of organization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Helvetica"/>
                <a:cs typeface="Helvetica"/>
              </a:rPr>
              <a:t>Program description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Helvetica"/>
                <a:cs typeface="Helvetica"/>
              </a:rPr>
              <a:t>Meeting schedule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Helvetica"/>
                <a:cs typeface="Helvetica"/>
              </a:rPr>
              <a:t>Board contact list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Helvetica"/>
                <a:cs typeface="Helvetica"/>
              </a:rPr>
              <a:t>Board committee list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Helvetica"/>
                <a:cs typeface="Helvetica"/>
              </a:rPr>
              <a:t>Job descriptions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Helvetica"/>
                <a:cs typeface="Helvetica"/>
              </a:rPr>
              <a:t>By-laws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Helvetica"/>
                <a:cs typeface="Helvetica"/>
              </a:rPr>
              <a:t>Policies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Helvetica"/>
                <a:cs typeface="Helvetica"/>
              </a:rPr>
              <a:t>Articles of Incorporation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Helvetica"/>
                <a:cs typeface="Helvetica"/>
              </a:rPr>
              <a:t>Annual budget and list of funders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Helvetica"/>
                <a:cs typeface="Helvetica"/>
              </a:rPr>
              <a:t>Staff list</a:t>
            </a:r>
          </a:p>
          <a:p>
            <a:pPr lvl="1"/>
            <a:endParaRPr lang="en-US" sz="2000" dirty="0">
              <a:latin typeface="Helvetica"/>
              <a:cs typeface="Helvetica"/>
            </a:endParaRPr>
          </a:p>
          <a:p>
            <a:endParaRPr lang="en-US" sz="1600" b="1" dirty="0">
              <a:latin typeface="Helvetica"/>
              <a:cs typeface="Helvetica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 rot="16200000">
            <a:off x="-1997442" y="2013119"/>
            <a:ext cx="5143502" cy="1117263"/>
          </a:xfrm>
          <a:prstGeom prst="rect">
            <a:avLst/>
          </a:prstGeom>
        </p:spPr>
        <p:txBody>
          <a:bodyPr anchor="b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lnSpc>
                <a:spcPct val="80000"/>
              </a:lnSpc>
              <a:buNone/>
            </a:pPr>
            <a:r>
              <a:rPr lang="en-US" sz="3900" b="1" dirty="0">
                <a:solidFill>
                  <a:schemeClr val="bg1"/>
                </a:solidFill>
                <a:latin typeface="Helvetica"/>
                <a:cs typeface="Helvetica"/>
              </a:rPr>
              <a:t> Orientation</a:t>
            </a:r>
            <a:endParaRPr lang="en-US" sz="3900" dirty="0">
              <a:solidFill>
                <a:srgbClr val="424659"/>
              </a:solidFill>
              <a:latin typeface="Avenir Next Medium"/>
              <a:cs typeface="Avenir Next Medium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909" y="4611947"/>
            <a:ext cx="977900" cy="3175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216186" y="0"/>
            <a:ext cx="263591" cy="5143499"/>
          </a:xfrm>
          <a:prstGeom prst="rect">
            <a:avLst/>
          </a:prstGeom>
          <a:solidFill>
            <a:srgbClr val="218A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38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2000249" y="-2000250"/>
            <a:ext cx="5143500" cy="9144000"/>
          </a:xfrm>
          <a:prstGeom prst="rect">
            <a:avLst/>
          </a:prstGeom>
          <a:solidFill>
            <a:srgbClr val="218A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KLB Logo_Mark_White Opacity-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4" y="-893127"/>
            <a:ext cx="8403230" cy="6929754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0" y="122884"/>
            <a:ext cx="9144000" cy="30483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1400" dirty="0">
              <a:solidFill>
                <a:srgbClr val="424659"/>
              </a:solidFill>
              <a:latin typeface="Avenir Next Medium"/>
              <a:cs typeface="Avenir Next Medium"/>
            </a:endParaRPr>
          </a:p>
          <a:p>
            <a:pPr marL="57150" indent="0" algn="ctr">
              <a:buNone/>
            </a:pPr>
            <a:endParaRPr lang="en-US" sz="6000" b="1" spc="3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57150" indent="0" algn="ctr">
              <a:buNone/>
            </a:pPr>
            <a:r>
              <a:rPr lang="en-US" sz="6000" b="1" spc="300" dirty="0">
                <a:solidFill>
                  <a:schemeClr val="bg1"/>
                </a:solidFill>
                <a:latin typeface="Helvetica"/>
                <a:cs typeface="Helvetica"/>
              </a:rPr>
              <a:t>Managing a Board 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Helvetica"/>
              <a:cs typeface="Helvetica"/>
            </a:endParaRPr>
          </a:p>
          <a:p>
            <a:pPr marL="57150" indent="0" algn="ctr">
              <a:buNone/>
            </a:pPr>
            <a:endParaRPr lang="en-US" sz="3600" dirty="0">
              <a:solidFill>
                <a:schemeClr val="bg1">
                  <a:lumMod val="95000"/>
                </a:schemeClr>
              </a:solidFill>
              <a:latin typeface="Helvetica"/>
              <a:cs typeface="Helvetica"/>
            </a:endParaRPr>
          </a:p>
          <a:p>
            <a:pPr marL="57150" indent="0" algn="ctr">
              <a:buNone/>
            </a:pPr>
            <a:endParaRPr lang="en-US" sz="6000" b="1" spc="3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24659"/>
              </a:solidFill>
              <a:latin typeface="Avenir Next Medium"/>
              <a:cs typeface="Avenir Next Medium"/>
            </a:endParaRPr>
          </a:p>
          <a:p>
            <a:pPr marL="57150" indent="0">
              <a:buNone/>
            </a:pPr>
            <a:br>
              <a:rPr lang="en-US" sz="1150" dirty="0">
                <a:solidFill>
                  <a:srgbClr val="424659"/>
                </a:solidFill>
                <a:latin typeface="Avenir Next Medium"/>
                <a:cs typeface="Avenir Next Medium"/>
              </a:rPr>
            </a:br>
            <a:r>
              <a:rPr lang="en-US" sz="1150" dirty="0">
                <a:solidFill>
                  <a:srgbClr val="424659"/>
                </a:solidFill>
                <a:latin typeface="Avenir Next Medium"/>
                <a:cs typeface="Avenir Next Medium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809766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KLB Logo_Mark_Opacity-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6203" y="-2330256"/>
            <a:ext cx="13576860" cy="1119620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200508" y="0"/>
            <a:ext cx="1255059" cy="5143499"/>
          </a:xfrm>
          <a:prstGeom prst="rect">
            <a:avLst/>
          </a:prstGeom>
          <a:solidFill>
            <a:srgbClr val="ED9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50909" y="2251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626435" y="1325972"/>
            <a:ext cx="5930827" cy="357021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0736" y="214053"/>
            <a:ext cx="7465170" cy="5078297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US" sz="2000" b="1" dirty="0">
                <a:latin typeface="Helvetica"/>
                <a:cs typeface="Helvetica"/>
              </a:rPr>
              <a:t>Tips on Board Management</a:t>
            </a:r>
            <a:endParaRPr lang="en-US" dirty="0">
              <a:latin typeface="Helvetica"/>
              <a:cs typeface="Helvetic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Helvetica"/>
                <a:cs typeface="Helvetica"/>
              </a:rPr>
              <a:t>Respect their time.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Helvetica"/>
                <a:cs typeface="Helvetica"/>
              </a:rPr>
              <a:t>Ask their opinion and take it when appropriate.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Helvetica"/>
                <a:cs typeface="Helvetica"/>
              </a:rPr>
              <a:t>Set them up for success.  Provide them with what they need.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Helvetica"/>
                <a:cs typeface="Helvetica"/>
              </a:rPr>
              <a:t>Watch for burnout.  Use the committee structure.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Helvetica"/>
                <a:cs typeface="Helvetica"/>
              </a:rPr>
              <a:t>Manage the organization professionally.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Helvetica"/>
                <a:cs typeface="Helvetica"/>
              </a:rPr>
              <a:t>Let them know what a difference they are making by being on the board.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Helvetica"/>
                <a:cs typeface="Helvetica"/>
              </a:rPr>
              <a:t>Make sure they understand the vision and mission. Invite them to orientation.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Helvetica"/>
                <a:cs typeface="Helvetica"/>
              </a:rPr>
              <a:t>Check in with them in between board meetings.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Helvetica"/>
                <a:cs typeface="Helvetica"/>
              </a:rPr>
              <a:t>Give them credit of a job well done in front of others.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Helvetica"/>
                <a:cs typeface="Helvetica"/>
              </a:rPr>
              <a:t>Connect them with fellow board members and other stakeholders.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Helvetica"/>
                <a:cs typeface="Helvetica"/>
              </a:rPr>
              <a:t>Thank them and then thank them again.  Remember they are volunteers too.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Helvetica"/>
                <a:cs typeface="Helvetica"/>
              </a:rPr>
              <a:t>Have at least one social event a year just for board members. </a:t>
            </a:r>
          </a:p>
          <a:p>
            <a:endParaRPr lang="en-US" sz="1600" b="1" dirty="0">
              <a:latin typeface="Helvetica"/>
              <a:cs typeface="Helvetica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 rot="16200000">
            <a:off x="-1997442" y="2013119"/>
            <a:ext cx="5143502" cy="1117263"/>
          </a:xfrm>
          <a:prstGeom prst="rect">
            <a:avLst/>
          </a:prstGeom>
        </p:spPr>
        <p:txBody>
          <a:bodyPr anchor="b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lnSpc>
                <a:spcPct val="80000"/>
              </a:lnSpc>
              <a:buNone/>
            </a:pPr>
            <a:r>
              <a:rPr lang="en-US" sz="3900" b="1" dirty="0">
                <a:solidFill>
                  <a:schemeClr val="bg1"/>
                </a:solidFill>
                <a:latin typeface="Helvetica"/>
                <a:cs typeface="Helvetica"/>
              </a:rPr>
              <a:t> Board Management</a:t>
            </a:r>
            <a:endParaRPr lang="en-US" sz="3900" dirty="0">
              <a:solidFill>
                <a:srgbClr val="424659"/>
              </a:solidFill>
              <a:latin typeface="Avenir Next Medium"/>
              <a:cs typeface="Avenir Next Medium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0" y="-346308"/>
            <a:ext cx="1054551" cy="7814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4000" dirty="0">
              <a:solidFill>
                <a:srgbClr val="424659"/>
              </a:solidFill>
              <a:latin typeface="Avenir Next Medium"/>
              <a:cs typeface="Avenir Next Medium"/>
            </a:endParaRPr>
          </a:p>
          <a:p>
            <a:pPr marL="57150" indent="0" algn="ctr">
              <a:buNone/>
            </a:pPr>
            <a:endParaRPr lang="en-US" sz="4000" dirty="0">
              <a:solidFill>
                <a:srgbClr val="424659"/>
              </a:solidFill>
              <a:latin typeface="Helvetica"/>
              <a:cs typeface="Helvetica"/>
            </a:endParaRPr>
          </a:p>
          <a:p>
            <a:pPr marL="57150" indent="0">
              <a:buNone/>
            </a:pPr>
            <a:br>
              <a:rPr lang="en-US" sz="4000" dirty="0">
                <a:solidFill>
                  <a:srgbClr val="424659"/>
                </a:solidFill>
                <a:latin typeface="Avenir Next Medium"/>
                <a:cs typeface="Avenir Next Medium"/>
              </a:rPr>
            </a:br>
            <a:r>
              <a:rPr lang="en-US" sz="4000" dirty="0">
                <a:solidFill>
                  <a:srgbClr val="424659"/>
                </a:solidFill>
                <a:latin typeface="Avenir Next Medium"/>
                <a:cs typeface="Avenir Next Medium"/>
              </a:rPr>
              <a:t>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909" y="4611947"/>
            <a:ext cx="977900" cy="3175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216186" y="0"/>
            <a:ext cx="263591" cy="5143499"/>
          </a:xfrm>
          <a:prstGeom prst="rect">
            <a:avLst/>
          </a:prstGeom>
          <a:solidFill>
            <a:srgbClr val="218A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56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KLB Logo_Mark_Opacity-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2658" y="-2596802"/>
            <a:ext cx="13576860" cy="1119620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216186" y="12696"/>
            <a:ext cx="1255059" cy="5143499"/>
          </a:xfrm>
          <a:prstGeom prst="rect">
            <a:avLst/>
          </a:prstGeom>
          <a:solidFill>
            <a:srgbClr val="ED9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50909" y="2251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626435" y="1325972"/>
            <a:ext cx="5930827" cy="357021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8425" y="201008"/>
            <a:ext cx="7643160" cy="5339907"/>
          </a:xfrm>
          <a:prstGeom prst="rect">
            <a:avLst/>
          </a:prstGeom>
          <a:noFill/>
        </p:spPr>
        <p:txBody>
          <a:bodyPr wrap="square" lIns="91424" tIns="45712" rIns="91424" bIns="45712" numCol="1" rtlCol="0">
            <a:spAutoFit/>
          </a:bodyPr>
          <a:lstStyle/>
          <a:p>
            <a:pPr algn="ctr"/>
            <a:r>
              <a:rPr lang="en-US" sz="2000" b="1" dirty="0">
                <a:latin typeface="Helvetica"/>
                <a:cs typeface="Helvetica"/>
              </a:rPr>
              <a:t>Board Meetings</a:t>
            </a:r>
            <a:endParaRPr lang="en-US" sz="2000" dirty="0">
              <a:latin typeface="Helvetica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Director Should: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Help create and distribute a meeting schedule.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Send meeting reminder a week prior.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Assist in creating an agenda.</a:t>
            </a:r>
          </a:p>
          <a:p>
            <a:pPr>
              <a:lnSpc>
                <a:spcPct val="150000"/>
              </a:lnSpc>
            </a:pPr>
            <a:endParaRPr lang="en-US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Email materials (agenda, financials, </a:t>
            </a: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    minutes etc.) prior to meeting.</a:t>
            </a:r>
          </a:p>
          <a:p>
            <a:endParaRPr lang="en-US" sz="9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Secure and set up board room.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Arrive early and be prepared.</a:t>
            </a:r>
          </a:p>
          <a:p>
            <a:pPr>
              <a:lnSpc>
                <a:spcPct val="150000"/>
              </a:lnSpc>
            </a:pPr>
            <a:endParaRPr lang="en-US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Do not run the meeting – that is the job </a:t>
            </a: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    of the Board Chair!</a:t>
            </a:r>
          </a:p>
          <a:p>
            <a:endParaRPr lang="en-US" sz="9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Be positive.  Smile. Have fun!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600" b="1" dirty="0">
              <a:latin typeface="Helvetica"/>
              <a:cs typeface="Helvetica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 rot="16200000">
            <a:off x="-1997442" y="2013119"/>
            <a:ext cx="5143502" cy="1117263"/>
          </a:xfrm>
          <a:prstGeom prst="rect">
            <a:avLst/>
          </a:prstGeom>
        </p:spPr>
        <p:txBody>
          <a:bodyPr anchor="b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lnSpc>
                <a:spcPct val="80000"/>
              </a:lnSpc>
              <a:buNone/>
            </a:pPr>
            <a:r>
              <a:rPr lang="en-US" sz="3900" b="1" dirty="0">
                <a:solidFill>
                  <a:schemeClr val="bg1"/>
                </a:solidFill>
                <a:latin typeface="Helvetica"/>
                <a:cs typeface="Helvetica"/>
              </a:rPr>
              <a:t> Board Meetings</a:t>
            </a:r>
            <a:endParaRPr lang="en-US" sz="3900" dirty="0">
              <a:solidFill>
                <a:srgbClr val="424659"/>
              </a:solidFill>
              <a:latin typeface="Avenir Next Medium"/>
              <a:cs typeface="Avenir Next Medium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0" y="-346308"/>
            <a:ext cx="1054551" cy="7814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4000" dirty="0">
              <a:solidFill>
                <a:srgbClr val="424659"/>
              </a:solidFill>
              <a:latin typeface="Avenir Next Medium"/>
              <a:cs typeface="Avenir Next Medium"/>
            </a:endParaRPr>
          </a:p>
          <a:p>
            <a:pPr marL="57150" indent="0" algn="ctr">
              <a:buNone/>
            </a:pPr>
            <a:endParaRPr lang="en-US" sz="4000" dirty="0">
              <a:solidFill>
                <a:srgbClr val="424659"/>
              </a:solidFill>
              <a:latin typeface="Helvetica"/>
              <a:cs typeface="Helvetica"/>
            </a:endParaRPr>
          </a:p>
          <a:p>
            <a:pPr marL="57150" indent="0">
              <a:buNone/>
            </a:pPr>
            <a:br>
              <a:rPr lang="en-US" sz="4000" dirty="0">
                <a:solidFill>
                  <a:srgbClr val="424659"/>
                </a:solidFill>
                <a:latin typeface="Avenir Next Medium"/>
                <a:cs typeface="Avenir Next Medium"/>
              </a:rPr>
            </a:br>
            <a:r>
              <a:rPr lang="en-US" sz="4000" dirty="0">
                <a:solidFill>
                  <a:srgbClr val="424659"/>
                </a:solidFill>
                <a:latin typeface="Avenir Next Medium"/>
                <a:cs typeface="Avenir Next Medium"/>
              </a:rPr>
              <a:t>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909" y="4611947"/>
            <a:ext cx="977900" cy="3175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216186" y="0"/>
            <a:ext cx="263591" cy="5143499"/>
          </a:xfrm>
          <a:prstGeom prst="rect">
            <a:avLst/>
          </a:prstGeom>
          <a:solidFill>
            <a:srgbClr val="218A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962D81-57CC-46CE-BF51-6344F4302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108" y="1423355"/>
            <a:ext cx="3368847" cy="262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38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KLB Logo_Mark_Opacity-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2658" y="-2596802"/>
            <a:ext cx="13576860" cy="1119620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216186" y="12696"/>
            <a:ext cx="1255059" cy="5143499"/>
          </a:xfrm>
          <a:prstGeom prst="rect">
            <a:avLst/>
          </a:prstGeom>
          <a:solidFill>
            <a:srgbClr val="ED9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50909" y="2251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626435" y="1325972"/>
            <a:ext cx="5930827" cy="357021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3877" y="12696"/>
            <a:ext cx="6907708" cy="5512830"/>
          </a:xfrm>
          <a:prstGeom prst="rect">
            <a:avLst/>
          </a:prstGeom>
          <a:noFill/>
        </p:spPr>
        <p:txBody>
          <a:bodyPr wrap="square" lIns="91424" tIns="45712" rIns="91424" bIns="45712" numCol="1" rtlCol="0">
            <a:spAutoFit/>
          </a:bodyPr>
          <a:lstStyle/>
          <a:p>
            <a:pPr algn="ctr"/>
            <a:r>
              <a:rPr lang="en-US" sz="2000" b="1" dirty="0">
                <a:latin typeface="Helvetica"/>
                <a:cs typeface="Helvetica"/>
              </a:rPr>
              <a:t>Board Meetings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Board Members Should: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Submit agenda items ahead of time.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Review materials and financials prior to the meeting.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Attend meetings.  Ensure quorum.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Arrive on time. Start meeting on time.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Ask tough questions and have fruitful discussions.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Committees report out and make recommendations to the full board.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Board votes and members support the majority.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Listen more than you speak.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Speak when you have an essential point.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Leave personal and political agendas at the door.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Respect the rules of order.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Have fun!</a:t>
            </a:r>
          </a:p>
          <a:p>
            <a:endParaRPr lang="en-US" sz="1600" b="1" dirty="0">
              <a:latin typeface="Helvetica"/>
              <a:cs typeface="Helvetica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 rot="16200000">
            <a:off x="-1997442" y="2013119"/>
            <a:ext cx="5143502" cy="1117263"/>
          </a:xfrm>
          <a:prstGeom prst="rect">
            <a:avLst/>
          </a:prstGeom>
        </p:spPr>
        <p:txBody>
          <a:bodyPr anchor="b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lnSpc>
                <a:spcPct val="80000"/>
              </a:lnSpc>
              <a:buNone/>
            </a:pPr>
            <a:r>
              <a:rPr lang="en-US" sz="3900" b="1" dirty="0">
                <a:solidFill>
                  <a:schemeClr val="bg1"/>
                </a:solidFill>
                <a:latin typeface="Helvetica"/>
                <a:cs typeface="Helvetica"/>
              </a:rPr>
              <a:t> Board Meetings</a:t>
            </a:r>
            <a:endParaRPr lang="en-US" sz="3900" dirty="0">
              <a:solidFill>
                <a:srgbClr val="424659"/>
              </a:solidFill>
              <a:latin typeface="Avenir Next Medium"/>
              <a:cs typeface="Avenir Next Medium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0" y="-346308"/>
            <a:ext cx="1054551" cy="7814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4000" dirty="0">
              <a:solidFill>
                <a:srgbClr val="424659"/>
              </a:solidFill>
              <a:latin typeface="Avenir Next Medium"/>
              <a:cs typeface="Avenir Next Medium"/>
            </a:endParaRPr>
          </a:p>
          <a:p>
            <a:pPr marL="57150" indent="0" algn="ctr">
              <a:buNone/>
            </a:pPr>
            <a:endParaRPr lang="en-US" sz="4000" dirty="0">
              <a:solidFill>
                <a:srgbClr val="424659"/>
              </a:solidFill>
              <a:latin typeface="Helvetica"/>
              <a:cs typeface="Helvetica"/>
            </a:endParaRPr>
          </a:p>
          <a:p>
            <a:pPr marL="57150" indent="0">
              <a:buNone/>
            </a:pPr>
            <a:br>
              <a:rPr lang="en-US" sz="4000" dirty="0">
                <a:solidFill>
                  <a:srgbClr val="424659"/>
                </a:solidFill>
                <a:latin typeface="Avenir Next Medium"/>
                <a:cs typeface="Avenir Next Medium"/>
              </a:rPr>
            </a:br>
            <a:r>
              <a:rPr lang="en-US" sz="4000" dirty="0">
                <a:solidFill>
                  <a:srgbClr val="424659"/>
                </a:solidFill>
                <a:latin typeface="Avenir Next Medium"/>
                <a:cs typeface="Avenir Next Medium"/>
              </a:rPr>
              <a:t>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909" y="4611947"/>
            <a:ext cx="977900" cy="3175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216186" y="0"/>
            <a:ext cx="263591" cy="5143499"/>
          </a:xfrm>
          <a:prstGeom prst="rect">
            <a:avLst/>
          </a:prstGeom>
          <a:solidFill>
            <a:srgbClr val="218A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00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KLB Logo_Mark_Opacity-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122" y="-3222444"/>
            <a:ext cx="13576860" cy="1119620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200508" y="0"/>
            <a:ext cx="1255059" cy="5143499"/>
          </a:xfrm>
          <a:prstGeom prst="rect">
            <a:avLst/>
          </a:prstGeom>
          <a:solidFill>
            <a:srgbClr val="ED9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50909" y="2251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626435" y="1325972"/>
            <a:ext cx="5930827" cy="357021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1203" y="201008"/>
            <a:ext cx="7290381" cy="749434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US" sz="2000" b="1" dirty="0">
                <a:latin typeface="Helvetica"/>
                <a:cs typeface="Helvetica"/>
              </a:rPr>
              <a:t>Characteristics of a High Performing Board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b="1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Strategic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en-US" sz="1600" b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Avoid delving into minutia; understands governance. </a:t>
            </a:r>
          </a:p>
          <a:p>
            <a:pPr>
              <a:spcAft>
                <a:spcPts val="600"/>
              </a:spcAft>
            </a:pPr>
            <a:r>
              <a:rPr lang="en-US" b="1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Accountable </a:t>
            </a:r>
            <a:r>
              <a:rPr lang="en-US" b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en-US" sz="1600" b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Follow through on commitments and promises. </a:t>
            </a:r>
          </a:p>
          <a:p>
            <a:pPr>
              <a:spcAft>
                <a:spcPts val="600"/>
              </a:spcAft>
            </a:pPr>
            <a:r>
              <a:rPr lang="en-US" b="1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Respected </a:t>
            </a:r>
            <a:r>
              <a:rPr lang="en-US" b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en-US" sz="160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Has the esteem of the community. </a:t>
            </a:r>
          </a:p>
          <a:p>
            <a:pPr>
              <a:spcAft>
                <a:spcPts val="600"/>
              </a:spcAft>
            </a:pPr>
            <a:r>
              <a:rPr lang="en-US" b="1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Respectful </a:t>
            </a:r>
            <a:r>
              <a:rPr lang="en-US" b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en-US" sz="1600" b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Demonstrates respect towards all persons; expresses gratitude    			 and shared credit with others. </a:t>
            </a:r>
          </a:p>
          <a:p>
            <a:pPr>
              <a:spcAft>
                <a:spcPts val="600"/>
              </a:spcAft>
            </a:pPr>
            <a:r>
              <a:rPr lang="en-US" b="1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Team Player </a:t>
            </a:r>
            <a:r>
              <a:rPr lang="en-US" b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en-US" sz="1600" b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Understands collaboration. </a:t>
            </a:r>
          </a:p>
          <a:p>
            <a:pPr>
              <a:spcAft>
                <a:spcPts val="600"/>
              </a:spcAft>
            </a:pPr>
            <a:r>
              <a:rPr lang="en-US" b="1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Innovative </a:t>
            </a:r>
            <a:r>
              <a:rPr lang="en-US" b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en-US" sz="1600" b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Uses ingenuity and resources to solve problems. </a:t>
            </a:r>
          </a:p>
          <a:p>
            <a:pPr>
              <a:spcAft>
                <a:spcPts val="600"/>
              </a:spcAft>
            </a:pPr>
            <a:r>
              <a:rPr lang="en-US" b="1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Confidentiality </a:t>
            </a:r>
            <a:r>
              <a:rPr lang="en-US" b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en-US" sz="1600" b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Discussions and documents are to be treated with    					discretion. </a:t>
            </a:r>
          </a:p>
          <a:p>
            <a:pPr>
              <a:spcAft>
                <a:spcPts val="600"/>
              </a:spcAft>
            </a:pPr>
            <a:r>
              <a:rPr lang="en-US" b="1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Performance Based </a:t>
            </a:r>
            <a:r>
              <a:rPr lang="en-US" b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en-US" sz="1600" b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Sets metrics and expects results. </a:t>
            </a:r>
          </a:p>
          <a:p>
            <a:r>
              <a:rPr lang="en-US" b="1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Gratitude </a:t>
            </a:r>
            <a:r>
              <a:rPr lang="en-US" b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en-US" sz="1600" b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Saying thank you and recognizing the accomplishment </a:t>
            </a:r>
          </a:p>
          <a:p>
            <a:r>
              <a:rPr lang="en-US" sz="1600" b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of others goes a long way towards teamwork.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600" i="1" dirty="0">
              <a:latin typeface="Helvetica"/>
              <a:cs typeface="Helvetica"/>
            </a:endParaRPr>
          </a:p>
          <a:p>
            <a:endParaRPr lang="en-US" sz="2000" dirty="0">
              <a:latin typeface="Helvetica"/>
              <a:cs typeface="Helvetica"/>
            </a:endParaRPr>
          </a:p>
          <a:p>
            <a:endParaRPr lang="en-US" sz="2000" dirty="0">
              <a:latin typeface="Helvetica"/>
              <a:cs typeface="Helvetica"/>
            </a:endParaRPr>
          </a:p>
          <a:p>
            <a:endParaRPr lang="en-US" sz="2000" dirty="0">
              <a:latin typeface="Helvetica"/>
              <a:cs typeface="Helvetica"/>
            </a:endParaRPr>
          </a:p>
          <a:p>
            <a:endParaRPr lang="en-US" sz="2000" dirty="0">
              <a:latin typeface="Helvetica"/>
              <a:cs typeface="Helvetica"/>
            </a:endParaRPr>
          </a:p>
          <a:p>
            <a:endParaRPr lang="en-US" sz="2000" dirty="0">
              <a:latin typeface="Helvetica"/>
              <a:cs typeface="Helvetica"/>
            </a:endParaRPr>
          </a:p>
          <a:p>
            <a:endParaRPr lang="en-US" sz="2000" dirty="0">
              <a:latin typeface="Helvetica"/>
              <a:cs typeface="Helvetica"/>
            </a:endParaRPr>
          </a:p>
          <a:p>
            <a:endParaRPr lang="en-US" sz="2000" dirty="0">
              <a:latin typeface="Helvetica"/>
              <a:cs typeface="Helvetica"/>
            </a:endParaRPr>
          </a:p>
          <a:p>
            <a:endParaRPr lang="en-US" sz="2000" b="1" dirty="0">
              <a:latin typeface="Helvetica"/>
              <a:cs typeface="Helvetica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 rot="16200000">
            <a:off x="-1997442" y="2013119"/>
            <a:ext cx="5143502" cy="1117263"/>
          </a:xfrm>
          <a:prstGeom prst="rect">
            <a:avLst/>
          </a:prstGeom>
        </p:spPr>
        <p:txBody>
          <a:bodyPr anchor="b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lnSpc>
                <a:spcPct val="80000"/>
              </a:lnSpc>
              <a:buNone/>
            </a:pPr>
            <a:endParaRPr lang="en-US" sz="3900" dirty="0">
              <a:solidFill>
                <a:srgbClr val="424659"/>
              </a:solidFill>
              <a:latin typeface="Avenir Next Medium"/>
              <a:cs typeface="Avenir Next Medium"/>
            </a:endParaRPr>
          </a:p>
          <a:p>
            <a:pPr marL="57150" indent="0">
              <a:lnSpc>
                <a:spcPct val="80000"/>
              </a:lnSpc>
              <a:buNone/>
            </a:pPr>
            <a:r>
              <a:rPr lang="en-US" sz="3900" b="1" dirty="0">
                <a:solidFill>
                  <a:schemeClr val="bg1"/>
                </a:solidFill>
                <a:latin typeface="Helvetica"/>
                <a:cs typeface="Helvetica"/>
              </a:rPr>
              <a:t>  Board Behavior</a:t>
            </a:r>
            <a:endParaRPr lang="en-US" sz="3900" dirty="0">
              <a:solidFill>
                <a:srgbClr val="424659"/>
              </a:solidFill>
              <a:latin typeface="Avenir Next Medium"/>
              <a:cs typeface="Avenir Next Medium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0" y="-346308"/>
            <a:ext cx="1054551" cy="7814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4000" dirty="0">
              <a:solidFill>
                <a:srgbClr val="424659"/>
              </a:solidFill>
              <a:latin typeface="Avenir Next Medium"/>
              <a:cs typeface="Avenir Next Medium"/>
            </a:endParaRPr>
          </a:p>
          <a:p>
            <a:pPr marL="57150" indent="0" algn="ctr">
              <a:buNone/>
            </a:pPr>
            <a:endParaRPr lang="en-US" sz="4000" dirty="0">
              <a:solidFill>
                <a:srgbClr val="424659"/>
              </a:solidFill>
              <a:latin typeface="Helvetica"/>
              <a:cs typeface="Helvetica"/>
            </a:endParaRPr>
          </a:p>
          <a:p>
            <a:pPr marL="57150" indent="0">
              <a:buNone/>
            </a:pPr>
            <a:br>
              <a:rPr lang="en-US" sz="4000" dirty="0">
                <a:solidFill>
                  <a:srgbClr val="424659"/>
                </a:solidFill>
                <a:latin typeface="Avenir Next Medium"/>
                <a:cs typeface="Avenir Next Medium"/>
              </a:rPr>
            </a:br>
            <a:r>
              <a:rPr lang="en-US" sz="4000" dirty="0">
                <a:solidFill>
                  <a:srgbClr val="424659"/>
                </a:solidFill>
                <a:latin typeface="Avenir Next Medium"/>
                <a:cs typeface="Avenir Next Medium"/>
              </a:rPr>
              <a:t>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909" y="4611947"/>
            <a:ext cx="977900" cy="3175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216186" y="0"/>
            <a:ext cx="263591" cy="5143499"/>
          </a:xfrm>
          <a:prstGeom prst="rect">
            <a:avLst/>
          </a:prstGeom>
          <a:solidFill>
            <a:srgbClr val="218A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02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KLB Logo_Mark_Opacity-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122" y="-3222444"/>
            <a:ext cx="13576860" cy="1119620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200508" y="0"/>
            <a:ext cx="1255059" cy="5143499"/>
          </a:xfrm>
          <a:prstGeom prst="rect">
            <a:avLst/>
          </a:prstGeom>
          <a:solidFill>
            <a:srgbClr val="ED9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50909" y="2251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626435" y="1325972"/>
            <a:ext cx="5930827" cy="357021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29341" y="201009"/>
            <a:ext cx="7522243" cy="707884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US" sz="2000" b="1" dirty="0">
                <a:latin typeface="Helvetica"/>
                <a:cs typeface="Helvetica"/>
              </a:rPr>
              <a:t>Discourage Poor Behavior</a:t>
            </a:r>
          </a:p>
          <a:p>
            <a:endParaRPr lang="en-US" sz="20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b="1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Ill-Prepared </a:t>
            </a:r>
            <a:r>
              <a:rPr lang="en-US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Meetings require preparation and reading. Recognize these people as they start sentences with, “I just have a question.” </a:t>
            </a:r>
          </a:p>
          <a:p>
            <a:endParaRPr lang="en-US" sz="1100" u="none" strike="noStrike" baseline="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Missing in Action </a:t>
            </a:r>
            <a:r>
              <a:rPr lang="en-US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It takes a quorum to conduct business. Volunteers should attend all duly called meetings. </a:t>
            </a:r>
          </a:p>
          <a:p>
            <a:endParaRPr lang="en-US" sz="1100" u="none" strike="noStrike" baseline="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Doubter</a:t>
            </a:r>
            <a:r>
              <a:rPr lang="en-US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We could never do that. </a:t>
            </a:r>
          </a:p>
          <a:p>
            <a:endParaRPr lang="en-US" sz="1100" u="none" strike="noStrike" baseline="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Personal Agenda </a:t>
            </a:r>
            <a:r>
              <a:rPr lang="en-US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Beware the leader who has a personal agenda instead of respecting the organization’s mission. </a:t>
            </a:r>
          </a:p>
          <a:p>
            <a:endParaRPr lang="en-US" sz="1100" u="none" strike="noStrike" baseline="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Manipulator</a:t>
            </a:r>
            <a:r>
              <a:rPr lang="en-US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Ill intentioned, working for personal gain. </a:t>
            </a:r>
          </a:p>
          <a:p>
            <a:endParaRPr lang="en-US" u="none" strike="noStrike" baseline="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Fraternizer</a:t>
            </a:r>
            <a:r>
              <a:rPr lang="en-US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Does not respect personal boundaries.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/>
              <a:cs typeface="Helvetica"/>
            </a:endParaRPr>
          </a:p>
          <a:p>
            <a:endParaRPr lang="en-US" sz="2000" dirty="0">
              <a:latin typeface="Helvetica"/>
              <a:cs typeface="Helvetica"/>
            </a:endParaRPr>
          </a:p>
          <a:p>
            <a:endParaRPr lang="en-US" sz="2000" dirty="0">
              <a:latin typeface="Helvetica"/>
              <a:cs typeface="Helvetica"/>
            </a:endParaRPr>
          </a:p>
          <a:p>
            <a:endParaRPr lang="en-US" sz="2000" dirty="0">
              <a:latin typeface="Helvetica"/>
              <a:cs typeface="Helvetica"/>
            </a:endParaRPr>
          </a:p>
          <a:p>
            <a:endParaRPr lang="en-US" sz="2000" dirty="0">
              <a:latin typeface="Helvetica"/>
              <a:cs typeface="Helvetica"/>
            </a:endParaRPr>
          </a:p>
          <a:p>
            <a:endParaRPr lang="en-US" sz="2000" dirty="0">
              <a:latin typeface="Helvetica"/>
              <a:cs typeface="Helvetica"/>
            </a:endParaRPr>
          </a:p>
          <a:p>
            <a:endParaRPr lang="en-US" sz="2000" dirty="0">
              <a:latin typeface="Helvetica"/>
              <a:cs typeface="Helvetica"/>
            </a:endParaRPr>
          </a:p>
          <a:p>
            <a:endParaRPr lang="en-US" sz="2000" b="1" dirty="0">
              <a:latin typeface="Helvetica"/>
              <a:cs typeface="Helvetica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 rot="16200000">
            <a:off x="-1997442" y="2013119"/>
            <a:ext cx="5143502" cy="1117263"/>
          </a:xfrm>
          <a:prstGeom prst="rect">
            <a:avLst/>
          </a:prstGeom>
        </p:spPr>
        <p:txBody>
          <a:bodyPr anchor="b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lnSpc>
                <a:spcPct val="80000"/>
              </a:lnSpc>
              <a:buNone/>
            </a:pPr>
            <a:endParaRPr lang="en-US" sz="3900" dirty="0">
              <a:solidFill>
                <a:srgbClr val="424659"/>
              </a:solidFill>
              <a:latin typeface="Avenir Next Medium"/>
              <a:cs typeface="Avenir Next Medium"/>
            </a:endParaRPr>
          </a:p>
          <a:p>
            <a:pPr marL="57150" indent="0">
              <a:lnSpc>
                <a:spcPct val="80000"/>
              </a:lnSpc>
              <a:buNone/>
            </a:pPr>
            <a:r>
              <a:rPr lang="en-US" sz="3900" b="1" dirty="0">
                <a:solidFill>
                  <a:schemeClr val="bg1"/>
                </a:solidFill>
                <a:latin typeface="Helvetica"/>
                <a:cs typeface="Helvetica"/>
              </a:rPr>
              <a:t>  Board Behavior</a:t>
            </a:r>
            <a:endParaRPr lang="en-US" sz="3900" dirty="0">
              <a:solidFill>
                <a:srgbClr val="424659"/>
              </a:solidFill>
              <a:latin typeface="Avenir Next Medium"/>
              <a:cs typeface="Avenir Next Medium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0" y="-346308"/>
            <a:ext cx="1054551" cy="7814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4000" dirty="0">
              <a:solidFill>
                <a:srgbClr val="424659"/>
              </a:solidFill>
              <a:latin typeface="Avenir Next Medium"/>
              <a:cs typeface="Avenir Next Medium"/>
            </a:endParaRPr>
          </a:p>
          <a:p>
            <a:pPr marL="57150" indent="0" algn="ctr">
              <a:buNone/>
            </a:pPr>
            <a:endParaRPr lang="en-US" sz="4000" dirty="0">
              <a:solidFill>
                <a:srgbClr val="424659"/>
              </a:solidFill>
              <a:latin typeface="Helvetica"/>
              <a:cs typeface="Helvetica"/>
            </a:endParaRPr>
          </a:p>
          <a:p>
            <a:pPr marL="57150" indent="0">
              <a:buNone/>
            </a:pPr>
            <a:br>
              <a:rPr lang="en-US" sz="4000" dirty="0">
                <a:solidFill>
                  <a:srgbClr val="424659"/>
                </a:solidFill>
                <a:latin typeface="Avenir Next Medium"/>
                <a:cs typeface="Avenir Next Medium"/>
              </a:rPr>
            </a:br>
            <a:r>
              <a:rPr lang="en-US" sz="4000" dirty="0">
                <a:solidFill>
                  <a:srgbClr val="424659"/>
                </a:solidFill>
                <a:latin typeface="Avenir Next Medium"/>
                <a:cs typeface="Avenir Next Medium"/>
              </a:rPr>
              <a:t>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909" y="4611947"/>
            <a:ext cx="977900" cy="3175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216186" y="0"/>
            <a:ext cx="263591" cy="5143499"/>
          </a:xfrm>
          <a:prstGeom prst="rect">
            <a:avLst/>
          </a:prstGeom>
          <a:solidFill>
            <a:srgbClr val="218A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59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KLB Logo_Mark_Opacity-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6203" y="-2330256"/>
            <a:ext cx="13576860" cy="1119620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200508" y="0"/>
            <a:ext cx="1255059" cy="5143499"/>
          </a:xfrm>
          <a:prstGeom prst="rect">
            <a:avLst/>
          </a:prstGeom>
          <a:solidFill>
            <a:srgbClr val="ED9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50909" y="2251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626435" y="1325972"/>
            <a:ext cx="5930827" cy="357021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0736" y="214053"/>
            <a:ext cx="7465170" cy="486285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US" sz="2000" b="1" dirty="0">
                <a:latin typeface="Helvetica"/>
                <a:cs typeface="Helvetica"/>
              </a:rPr>
              <a:t>Tips on Board Retention</a:t>
            </a:r>
          </a:p>
          <a:p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Helvetica"/>
                <a:cs typeface="Helvetica"/>
              </a:rPr>
              <a:t>Respect their time.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atin typeface="Helvetica"/>
              <a:cs typeface="Helvetic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Helvetica"/>
                <a:cs typeface="Helvetica"/>
              </a:rPr>
              <a:t>Ask their opinion and take it when appropriate.</a:t>
            </a:r>
          </a:p>
          <a:p>
            <a:endParaRPr lang="en-US" sz="1600" dirty="0">
              <a:latin typeface="Helvetica"/>
              <a:cs typeface="Helvetic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Helvetica"/>
                <a:cs typeface="Helvetica"/>
              </a:rPr>
              <a:t>Engage them in meaningful work.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atin typeface="Helvetica"/>
              <a:cs typeface="Helvetic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Helvetica"/>
                <a:cs typeface="Helvetica"/>
              </a:rPr>
              <a:t>Communicate the impact of the organization.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atin typeface="Helvetica"/>
              <a:cs typeface="Helvetic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Helvetica"/>
                <a:cs typeface="Helvetica"/>
              </a:rPr>
              <a:t>Connect them with fellow board members and other stakeholders.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atin typeface="Helvetica"/>
              <a:cs typeface="Helvetic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Helvetica"/>
                <a:cs typeface="Helvetica"/>
              </a:rPr>
              <a:t>Give them recognition.  Acknowledge their contribution.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atin typeface="Helvetica"/>
              <a:cs typeface="Helvetic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Helvetica"/>
                <a:cs typeface="Helvetica"/>
              </a:rPr>
              <a:t>Show gratitude.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atin typeface="Helvetica"/>
              <a:cs typeface="Helvetic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Helvetica"/>
                <a:cs typeface="Helvetica"/>
              </a:rPr>
              <a:t>Make it fun.</a:t>
            </a:r>
          </a:p>
          <a:p>
            <a:endParaRPr lang="en-US" sz="1600" dirty="0">
              <a:latin typeface="Helvetica"/>
              <a:cs typeface="Helvetica"/>
            </a:endParaRPr>
          </a:p>
          <a:p>
            <a:endParaRPr lang="en-US" sz="1600" b="1" dirty="0">
              <a:latin typeface="Helvetica"/>
              <a:cs typeface="Helvetica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 rot="16200000">
            <a:off x="-1997442" y="2013119"/>
            <a:ext cx="5143502" cy="1117263"/>
          </a:xfrm>
          <a:prstGeom prst="rect">
            <a:avLst/>
          </a:prstGeom>
        </p:spPr>
        <p:txBody>
          <a:bodyPr anchor="b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lnSpc>
                <a:spcPct val="80000"/>
              </a:lnSpc>
              <a:buNone/>
            </a:pPr>
            <a:r>
              <a:rPr lang="en-US" sz="3900" b="1" dirty="0">
                <a:solidFill>
                  <a:schemeClr val="bg1"/>
                </a:solidFill>
                <a:latin typeface="Helvetica"/>
                <a:cs typeface="Helvetica"/>
              </a:rPr>
              <a:t> Board Retention</a:t>
            </a:r>
            <a:endParaRPr lang="en-US" sz="3900" dirty="0">
              <a:solidFill>
                <a:srgbClr val="424659"/>
              </a:solidFill>
              <a:latin typeface="Avenir Next Medium"/>
              <a:cs typeface="Avenir Next Medium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0" y="-346308"/>
            <a:ext cx="1054551" cy="7814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4000" dirty="0">
              <a:solidFill>
                <a:srgbClr val="424659"/>
              </a:solidFill>
              <a:latin typeface="Avenir Next Medium"/>
              <a:cs typeface="Avenir Next Medium"/>
            </a:endParaRPr>
          </a:p>
          <a:p>
            <a:pPr marL="57150" indent="0" algn="ctr">
              <a:buNone/>
            </a:pPr>
            <a:endParaRPr lang="en-US" sz="4000" dirty="0">
              <a:solidFill>
                <a:srgbClr val="424659"/>
              </a:solidFill>
              <a:latin typeface="Helvetica"/>
              <a:cs typeface="Helvetica"/>
            </a:endParaRPr>
          </a:p>
          <a:p>
            <a:pPr marL="57150" indent="0">
              <a:buNone/>
            </a:pPr>
            <a:br>
              <a:rPr lang="en-US" sz="4000" dirty="0">
                <a:solidFill>
                  <a:srgbClr val="424659"/>
                </a:solidFill>
                <a:latin typeface="Avenir Next Medium"/>
                <a:cs typeface="Avenir Next Medium"/>
              </a:rPr>
            </a:br>
            <a:r>
              <a:rPr lang="en-US" sz="4000" dirty="0">
                <a:solidFill>
                  <a:srgbClr val="424659"/>
                </a:solidFill>
                <a:latin typeface="Avenir Next Medium"/>
                <a:cs typeface="Avenir Next Medium"/>
              </a:rPr>
              <a:t>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909" y="4611947"/>
            <a:ext cx="977900" cy="3175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216186" y="0"/>
            <a:ext cx="263591" cy="5143499"/>
          </a:xfrm>
          <a:prstGeom prst="rect">
            <a:avLst/>
          </a:prstGeom>
          <a:solidFill>
            <a:srgbClr val="218A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3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2000249" y="-2000250"/>
            <a:ext cx="5143500" cy="9144000"/>
          </a:xfrm>
          <a:prstGeom prst="rect">
            <a:avLst/>
          </a:prstGeom>
          <a:solidFill>
            <a:srgbClr val="218A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KLB Logo_Mark_White Opacity-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4" y="-893127"/>
            <a:ext cx="8403230" cy="6929754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0" y="122884"/>
            <a:ext cx="9144000" cy="30483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1400" dirty="0">
              <a:solidFill>
                <a:srgbClr val="424659"/>
              </a:solidFill>
              <a:latin typeface="Avenir Next Medium"/>
              <a:cs typeface="Avenir Next Medium"/>
            </a:endParaRPr>
          </a:p>
          <a:p>
            <a:pPr marL="57150" indent="0" algn="ctr">
              <a:buNone/>
            </a:pPr>
            <a:r>
              <a:rPr lang="en-US" sz="6000" b="1" spc="300" dirty="0">
                <a:solidFill>
                  <a:schemeClr val="bg1"/>
                </a:solidFill>
                <a:latin typeface="Helvetica"/>
                <a:cs typeface="Helvetica"/>
              </a:rPr>
              <a:t>What is a Board?</a:t>
            </a:r>
          </a:p>
          <a:p>
            <a:pPr marL="57150" indent="0" algn="ctr">
              <a:buNone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The Board of Directors is the governing body of a nonprofit.  Individuals who sit on the board are responsible for overseeing the organization’s activities.</a:t>
            </a:r>
          </a:p>
          <a:p>
            <a:pPr marL="57150" indent="0" algn="ctr">
              <a:buNone/>
            </a:pPr>
            <a:endParaRPr lang="en-US" sz="3600" dirty="0">
              <a:solidFill>
                <a:schemeClr val="bg1">
                  <a:lumMod val="95000"/>
                </a:schemeClr>
              </a:solidFill>
              <a:latin typeface="Helvetica"/>
              <a:cs typeface="Helvetica"/>
            </a:endParaRPr>
          </a:p>
          <a:p>
            <a:pPr marL="57150" indent="0" algn="ctr">
              <a:buNone/>
            </a:pPr>
            <a:endParaRPr lang="en-US" sz="6000" b="1" spc="3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24659"/>
              </a:solidFill>
              <a:latin typeface="Avenir Next Medium"/>
              <a:cs typeface="Avenir Next Medium"/>
            </a:endParaRPr>
          </a:p>
          <a:p>
            <a:pPr marL="57150" indent="0">
              <a:buNone/>
            </a:pPr>
            <a:br>
              <a:rPr lang="en-US" sz="1150" dirty="0">
                <a:solidFill>
                  <a:srgbClr val="424659"/>
                </a:solidFill>
                <a:latin typeface="Avenir Next Medium"/>
                <a:cs typeface="Avenir Next Medium"/>
              </a:rPr>
            </a:br>
            <a:r>
              <a:rPr lang="en-US" sz="1150" dirty="0">
                <a:solidFill>
                  <a:srgbClr val="424659"/>
                </a:solidFill>
                <a:latin typeface="Avenir Next Medium"/>
                <a:cs typeface="Avenir Next Medium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871599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LB Logo_Mark_Opacity-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0038" y="-3026353"/>
            <a:ext cx="13576860" cy="111962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079" y="1919687"/>
            <a:ext cx="4585418" cy="1675440"/>
          </a:xfrm>
          <a:prstGeom prst="rect">
            <a:avLst/>
          </a:prstGeo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0" y="3680754"/>
            <a:ext cx="9143999" cy="111775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US" sz="1600" b="1" dirty="0">
                <a:latin typeface="Helvetica"/>
                <a:cs typeface="Helvetica"/>
              </a:rPr>
              <a:t>www.KeepLouisianaBeautiful.org  |  985.502.9024</a:t>
            </a:r>
          </a:p>
          <a:p>
            <a:pPr marL="57150" indent="0" algn="ctr">
              <a:buNone/>
            </a:pPr>
            <a:r>
              <a:rPr lang="en-US" sz="1400" dirty="0">
                <a:latin typeface="Helvetica"/>
                <a:cs typeface="Helvetica"/>
              </a:rPr>
              <a:t>903 Coffee Street | Mandeville | 70448</a:t>
            </a:r>
            <a:br>
              <a:rPr lang="en-US" sz="1150" dirty="0">
                <a:latin typeface="Helvetica"/>
                <a:cs typeface="Helvetica"/>
              </a:rPr>
            </a:br>
            <a:r>
              <a:rPr lang="en-US" sz="1150" dirty="0">
                <a:latin typeface="Helvetica"/>
                <a:cs typeface="Helvetica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949829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200508" y="0"/>
            <a:ext cx="1255059" cy="5143499"/>
          </a:xfrm>
          <a:prstGeom prst="rect">
            <a:avLst/>
          </a:prstGeom>
          <a:solidFill>
            <a:srgbClr val="ED9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50909" y="2251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432683" y="214053"/>
            <a:ext cx="7022740" cy="4682129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 rot="16200000">
            <a:off x="-2101662" y="1908899"/>
            <a:ext cx="5143502" cy="1325704"/>
          </a:xfrm>
          <a:prstGeom prst="rect">
            <a:avLst/>
          </a:prstGeom>
        </p:spPr>
        <p:txBody>
          <a:bodyPr anchor="b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3900" b="1" dirty="0">
                <a:solidFill>
                  <a:schemeClr val="bg1"/>
                </a:solidFill>
                <a:latin typeface="Helvetica"/>
                <a:cs typeface="Helvetica"/>
              </a:rPr>
              <a:t> Responsibilities</a:t>
            </a:r>
            <a:endParaRPr lang="en-US" sz="3900" dirty="0">
              <a:solidFill>
                <a:srgbClr val="424659"/>
              </a:solidFill>
              <a:latin typeface="Avenir Next Medium"/>
              <a:cs typeface="Avenir Next Medium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0" y="-346308"/>
            <a:ext cx="1054551" cy="7814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4000" dirty="0">
              <a:solidFill>
                <a:srgbClr val="424659"/>
              </a:solidFill>
              <a:latin typeface="Avenir Next Medium"/>
              <a:cs typeface="Avenir Next Medium"/>
            </a:endParaRPr>
          </a:p>
          <a:p>
            <a:pPr marL="57150" indent="0" algn="ctr">
              <a:buNone/>
            </a:pPr>
            <a:endParaRPr lang="en-US" sz="4000" dirty="0">
              <a:solidFill>
                <a:srgbClr val="424659"/>
              </a:solidFill>
              <a:latin typeface="Helvetica"/>
              <a:cs typeface="Helvetica"/>
            </a:endParaRPr>
          </a:p>
          <a:p>
            <a:pPr marL="57150" indent="0">
              <a:buNone/>
            </a:pPr>
            <a:br>
              <a:rPr lang="en-US" sz="4000" dirty="0">
                <a:solidFill>
                  <a:srgbClr val="424659"/>
                </a:solidFill>
                <a:latin typeface="Avenir Next Medium"/>
                <a:cs typeface="Avenir Next Medium"/>
              </a:rPr>
            </a:br>
            <a:r>
              <a:rPr lang="en-US" sz="4000" dirty="0">
                <a:solidFill>
                  <a:srgbClr val="424659"/>
                </a:solidFill>
                <a:latin typeface="Avenir Next Medium"/>
                <a:cs typeface="Avenir Next Medium"/>
              </a:rPr>
              <a:t>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909" y="4611947"/>
            <a:ext cx="977900" cy="3175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200508" y="0"/>
            <a:ext cx="263591" cy="5143499"/>
          </a:xfrm>
          <a:prstGeom prst="rect">
            <a:avLst/>
          </a:prstGeom>
          <a:solidFill>
            <a:srgbClr val="218A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4F959A-1B09-4292-8EFA-B74F61B69CB1}"/>
              </a:ext>
            </a:extLst>
          </p:cNvPr>
          <p:cNvSpPr txBox="1"/>
          <p:nvPr/>
        </p:nvSpPr>
        <p:spPr>
          <a:xfrm>
            <a:off x="1519417" y="214053"/>
            <a:ext cx="72875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5 Primary Board Responsibilities</a:t>
            </a:r>
          </a:p>
          <a:p>
            <a:pPr algn="ctr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6" name="Picture 2" descr="Board Roles &amp;amp; Responsibilities - Propel Nonprofits">
            <a:extLst>
              <a:ext uri="{FF2B5EF4-FFF2-40B4-BE49-F238E27FC236}">
                <a16:creationId xmlns:a16="http://schemas.microsoft.com/office/drawing/2014/main" id="{D0DA5C7A-5F52-4C15-BC2C-181941038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127" y="672353"/>
            <a:ext cx="4801244" cy="455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KLB Logo_Mark_Opacity-15.png">
            <a:hlinkClick r:id="rId4"/>
            <a:extLst>
              <a:ext uri="{FF2B5EF4-FFF2-40B4-BE49-F238E27FC236}">
                <a16:creationId xmlns:a16="http://schemas.microsoft.com/office/drawing/2014/main" id="{147D4FEF-BED9-4934-BCD3-817067A7A1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157" y="-2852687"/>
            <a:ext cx="13576860" cy="1119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7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KLB Logo_Mark_Opacity-15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157" y="-2852687"/>
            <a:ext cx="13576860" cy="1119620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200508" y="0"/>
            <a:ext cx="1255059" cy="5143499"/>
          </a:xfrm>
          <a:prstGeom prst="rect">
            <a:avLst/>
          </a:prstGeom>
          <a:solidFill>
            <a:srgbClr val="ED9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50909" y="2251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432683" y="214053"/>
            <a:ext cx="7022740" cy="4682129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 rot="16200000">
            <a:off x="-2101662" y="1908899"/>
            <a:ext cx="5143502" cy="1325704"/>
          </a:xfrm>
          <a:prstGeom prst="rect">
            <a:avLst/>
          </a:prstGeom>
        </p:spPr>
        <p:txBody>
          <a:bodyPr anchor="b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3900" b="1" dirty="0">
                <a:solidFill>
                  <a:schemeClr val="bg1"/>
                </a:solidFill>
                <a:latin typeface="Helvetica"/>
                <a:cs typeface="Helvetica"/>
              </a:rPr>
              <a:t> Lead Strategically</a:t>
            </a:r>
            <a:endParaRPr lang="en-US" sz="3900" dirty="0">
              <a:solidFill>
                <a:srgbClr val="424659"/>
              </a:solidFill>
              <a:latin typeface="Avenir Next Medium"/>
              <a:cs typeface="Avenir Next Medium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0" y="-346308"/>
            <a:ext cx="1054551" cy="7814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4000" dirty="0">
              <a:solidFill>
                <a:srgbClr val="424659"/>
              </a:solidFill>
              <a:latin typeface="Avenir Next Medium"/>
              <a:cs typeface="Avenir Next Medium"/>
            </a:endParaRPr>
          </a:p>
          <a:p>
            <a:pPr marL="57150" indent="0" algn="ctr">
              <a:buNone/>
            </a:pPr>
            <a:endParaRPr lang="en-US" sz="4000" dirty="0">
              <a:solidFill>
                <a:srgbClr val="424659"/>
              </a:solidFill>
              <a:latin typeface="Helvetica"/>
              <a:cs typeface="Helvetica"/>
            </a:endParaRPr>
          </a:p>
          <a:p>
            <a:pPr marL="57150" indent="0">
              <a:buNone/>
            </a:pPr>
            <a:br>
              <a:rPr lang="en-US" sz="4000" dirty="0">
                <a:solidFill>
                  <a:srgbClr val="424659"/>
                </a:solidFill>
                <a:latin typeface="Avenir Next Medium"/>
                <a:cs typeface="Avenir Next Medium"/>
              </a:rPr>
            </a:br>
            <a:r>
              <a:rPr lang="en-US" sz="4000" dirty="0">
                <a:solidFill>
                  <a:srgbClr val="424659"/>
                </a:solidFill>
                <a:latin typeface="Avenir Next Medium"/>
                <a:cs typeface="Avenir Next Medium"/>
              </a:rPr>
              <a:t>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0909" y="4611947"/>
            <a:ext cx="977900" cy="3175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200508" y="0"/>
            <a:ext cx="263591" cy="5143499"/>
          </a:xfrm>
          <a:prstGeom prst="rect">
            <a:avLst/>
          </a:prstGeom>
          <a:solidFill>
            <a:srgbClr val="218A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4F959A-1B09-4292-8EFA-B74F61B69CB1}"/>
              </a:ext>
            </a:extLst>
          </p:cNvPr>
          <p:cNvSpPr txBox="1"/>
          <p:nvPr/>
        </p:nvSpPr>
        <p:spPr>
          <a:xfrm>
            <a:off x="1505826" y="277570"/>
            <a:ext cx="730113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Lead Strategically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Helvetica"/>
                <a:cs typeface="Helvetica"/>
              </a:rPr>
              <a:t>Determine mission and purpose.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Helvetica"/>
                <a:cs typeface="Helvetica"/>
              </a:rPr>
              <a:t>Ensure effective organizational planning and vision.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Helvetica"/>
                <a:cs typeface="Helvetica"/>
              </a:rPr>
              <a:t>Determine, monitor and enhance programs and activities.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Helvetica"/>
                <a:cs typeface="Helvetica"/>
              </a:rPr>
              <a:t>Recruit and orient new board members and assess board performance.</a:t>
            </a:r>
          </a:p>
          <a:p>
            <a:endParaRPr lang="en-US" sz="1800" dirty="0">
              <a:latin typeface="Helvetica"/>
              <a:cs typeface="Helvetica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dirty="0">
              <a:latin typeface="Helvetica"/>
              <a:cs typeface="Helvetica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6E9EAE-B0C2-454F-804C-0F1BF22DF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5232" y="2965010"/>
            <a:ext cx="5850785" cy="175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KLB Logo_Mark_Opacity-15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157" y="-2845283"/>
            <a:ext cx="13576860" cy="1119620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200508" y="0"/>
            <a:ext cx="1255059" cy="5143499"/>
          </a:xfrm>
          <a:prstGeom prst="rect">
            <a:avLst/>
          </a:prstGeom>
          <a:solidFill>
            <a:srgbClr val="ED9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50909" y="2251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432683" y="214053"/>
            <a:ext cx="7022740" cy="4682129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 rot="16200000">
            <a:off x="-2101662" y="1908899"/>
            <a:ext cx="5143502" cy="1325704"/>
          </a:xfrm>
          <a:prstGeom prst="rect">
            <a:avLst/>
          </a:prstGeom>
        </p:spPr>
        <p:txBody>
          <a:bodyPr anchor="b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3900" b="1" dirty="0">
                <a:solidFill>
                  <a:schemeClr val="bg1"/>
                </a:solidFill>
                <a:latin typeface="Helvetica"/>
                <a:cs typeface="Helvetica"/>
              </a:rPr>
              <a:t> Financial Stability</a:t>
            </a:r>
            <a:endParaRPr lang="en-US" sz="3900" dirty="0">
              <a:solidFill>
                <a:srgbClr val="424659"/>
              </a:solidFill>
              <a:latin typeface="Avenir Next Medium"/>
              <a:cs typeface="Avenir Next Medium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0" y="-346308"/>
            <a:ext cx="1054551" cy="7814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4000" dirty="0">
              <a:solidFill>
                <a:srgbClr val="424659"/>
              </a:solidFill>
              <a:latin typeface="Avenir Next Medium"/>
              <a:cs typeface="Avenir Next Medium"/>
            </a:endParaRPr>
          </a:p>
          <a:p>
            <a:pPr marL="57150" indent="0" algn="ctr">
              <a:buNone/>
            </a:pPr>
            <a:endParaRPr lang="en-US" sz="4000" dirty="0">
              <a:solidFill>
                <a:srgbClr val="424659"/>
              </a:solidFill>
              <a:latin typeface="Helvetica"/>
              <a:cs typeface="Helvetica"/>
            </a:endParaRPr>
          </a:p>
          <a:p>
            <a:pPr marL="57150" indent="0">
              <a:buNone/>
            </a:pPr>
            <a:br>
              <a:rPr lang="en-US" sz="4000" dirty="0">
                <a:solidFill>
                  <a:srgbClr val="424659"/>
                </a:solidFill>
                <a:latin typeface="Avenir Next Medium"/>
                <a:cs typeface="Avenir Next Medium"/>
              </a:rPr>
            </a:br>
            <a:r>
              <a:rPr lang="en-US" sz="4000" dirty="0">
                <a:solidFill>
                  <a:srgbClr val="424659"/>
                </a:solidFill>
                <a:latin typeface="Avenir Next Medium"/>
                <a:cs typeface="Avenir Next Medium"/>
              </a:rPr>
              <a:t>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0909" y="4611947"/>
            <a:ext cx="977900" cy="3175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200508" y="0"/>
            <a:ext cx="263591" cy="5143499"/>
          </a:xfrm>
          <a:prstGeom prst="rect">
            <a:avLst/>
          </a:prstGeom>
          <a:solidFill>
            <a:srgbClr val="218A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4F959A-1B09-4292-8EFA-B74F61B69CB1}"/>
              </a:ext>
            </a:extLst>
          </p:cNvPr>
          <p:cNvSpPr txBox="1"/>
          <p:nvPr/>
        </p:nvSpPr>
        <p:spPr>
          <a:xfrm>
            <a:off x="1505826" y="277570"/>
            <a:ext cx="73011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Ensure Financial Stability</a:t>
            </a:r>
          </a:p>
          <a:p>
            <a:endParaRPr lang="en-US" sz="1600" dirty="0">
              <a:latin typeface="Helvetica"/>
              <a:cs typeface="Helvetica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Helvetica"/>
                <a:cs typeface="Helvetica"/>
              </a:rPr>
              <a:t>Ensure adequate resources. (funds, staff, volunteers, tech.)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Helvetica"/>
                <a:cs typeface="Helvetica"/>
              </a:rPr>
              <a:t>Adopt annual budget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Helvetica"/>
                <a:cs typeface="Helvetica"/>
              </a:rPr>
              <a:t>Provide</a:t>
            </a:r>
            <a:r>
              <a:rPr lang="en-US" sz="1800" dirty="0">
                <a:latin typeface="Helvetica"/>
                <a:cs typeface="Helvetica"/>
              </a:rPr>
              <a:t> financial oversigh</a:t>
            </a:r>
            <a:r>
              <a:rPr lang="en-US" dirty="0">
                <a:latin typeface="Helvetica"/>
                <a:cs typeface="Helvetica"/>
              </a:rPr>
              <a:t>t</a:t>
            </a:r>
            <a:endParaRPr lang="en-US" sz="1800" dirty="0">
              <a:latin typeface="Helvetica"/>
              <a:cs typeface="Helvetica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Submit state annual report, federal filings-Form 990, audit</a:t>
            </a:r>
          </a:p>
          <a:p>
            <a:endParaRPr lang="en-US" sz="1800" dirty="0">
              <a:latin typeface="Helvetica"/>
              <a:cs typeface="Helvetic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dirty="0">
              <a:latin typeface="Helvetica"/>
              <a:cs typeface="Helvetica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dirty="0">
              <a:latin typeface="Helvetica"/>
              <a:cs typeface="Helvetica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E5FFC-11B0-4E5F-9848-539F5E2AD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879" y="2294896"/>
            <a:ext cx="3856551" cy="257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1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KLB Logo_Mark_Opacity-15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157" y="-2852687"/>
            <a:ext cx="13576860" cy="1119620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200508" y="0"/>
            <a:ext cx="1255059" cy="5143499"/>
          </a:xfrm>
          <a:prstGeom prst="rect">
            <a:avLst/>
          </a:prstGeom>
          <a:solidFill>
            <a:srgbClr val="ED9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50909" y="2251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432683" y="214053"/>
            <a:ext cx="7022740" cy="4682129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 rot="16200000">
            <a:off x="-2101662" y="1908899"/>
            <a:ext cx="5143502" cy="1325704"/>
          </a:xfrm>
          <a:prstGeom prst="rect">
            <a:avLst/>
          </a:prstGeom>
        </p:spPr>
        <p:txBody>
          <a:bodyPr anchor="b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3900" b="1" dirty="0">
                <a:solidFill>
                  <a:schemeClr val="bg1"/>
                </a:solidFill>
                <a:latin typeface="Helvetica"/>
                <a:cs typeface="Helvetica"/>
              </a:rPr>
              <a:t>    Ambassador</a:t>
            </a:r>
            <a:endParaRPr lang="en-US" sz="3900" dirty="0">
              <a:solidFill>
                <a:srgbClr val="424659"/>
              </a:solidFill>
              <a:latin typeface="Avenir Next Medium"/>
              <a:cs typeface="Avenir Next Medium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0" y="-346308"/>
            <a:ext cx="1054551" cy="7814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4000" dirty="0">
              <a:solidFill>
                <a:srgbClr val="424659"/>
              </a:solidFill>
              <a:latin typeface="Avenir Next Medium"/>
              <a:cs typeface="Avenir Next Medium"/>
            </a:endParaRPr>
          </a:p>
          <a:p>
            <a:pPr marL="57150" indent="0" algn="ctr">
              <a:buNone/>
            </a:pPr>
            <a:endParaRPr lang="en-US" sz="4000" dirty="0">
              <a:solidFill>
                <a:srgbClr val="424659"/>
              </a:solidFill>
              <a:latin typeface="Helvetica"/>
              <a:cs typeface="Helvetica"/>
            </a:endParaRPr>
          </a:p>
          <a:p>
            <a:pPr marL="57150" indent="0">
              <a:buNone/>
            </a:pPr>
            <a:br>
              <a:rPr lang="en-US" sz="4000" dirty="0">
                <a:solidFill>
                  <a:srgbClr val="424659"/>
                </a:solidFill>
                <a:latin typeface="Avenir Next Medium"/>
                <a:cs typeface="Avenir Next Medium"/>
              </a:rPr>
            </a:br>
            <a:r>
              <a:rPr lang="en-US" sz="4000" dirty="0">
                <a:solidFill>
                  <a:srgbClr val="424659"/>
                </a:solidFill>
                <a:latin typeface="Avenir Next Medium"/>
                <a:cs typeface="Avenir Next Medium"/>
              </a:rPr>
              <a:t>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0909" y="4611947"/>
            <a:ext cx="977900" cy="3175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200508" y="0"/>
            <a:ext cx="263591" cy="5143499"/>
          </a:xfrm>
          <a:prstGeom prst="rect">
            <a:avLst/>
          </a:prstGeom>
          <a:solidFill>
            <a:srgbClr val="218A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4F959A-1B09-4292-8EFA-B74F61B69CB1}"/>
              </a:ext>
            </a:extLst>
          </p:cNvPr>
          <p:cNvSpPr txBox="1"/>
          <p:nvPr/>
        </p:nvSpPr>
        <p:spPr>
          <a:xfrm>
            <a:off x="1505826" y="277570"/>
            <a:ext cx="73011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Be An Ambassador</a:t>
            </a:r>
          </a:p>
          <a:p>
            <a:pPr algn="ctr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Helvetica"/>
                <a:cs typeface="Helvetica"/>
              </a:rPr>
              <a:t>Recruit community partners and stakeholders.</a:t>
            </a: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Helvetica"/>
                <a:cs typeface="Helvetica"/>
              </a:rPr>
              <a:t>Advocate for and promote organization. </a:t>
            </a: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en-US" dirty="0">
                <a:latin typeface="Helvetica"/>
                <a:cs typeface="Helvetica"/>
              </a:rPr>
              <a:t>Speaking engagements.</a:t>
            </a: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Helvetica"/>
                <a:cs typeface="Helvetica"/>
              </a:rPr>
              <a:t>Donate and </a:t>
            </a:r>
            <a:r>
              <a:rPr lang="en-US" dirty="0">
                <a:latin typeface="Helvetica"/>
                <a:cs typeface="Helvetica"/>
              </a:rPr>
              <a:t>participate in fundraising</a:t>
            </a:r>
            <a:r>
              <a:rPr lang="en-US" sz="1800" dirty="0">
                <a:latin typeface="Helvetica"/>
                <a:cs typeface="Helvetica"/>
              </a:rPr>
              <a:t>.</a:t>
            </a: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en-US" dirty="0">
                <a:latin typeface="Helvetica"/>
                <a:cs typeface="Helvetica"/>
              </a:rPr>
              <a:t>Participate in programs/events.</a:t>
            </a:r>
            <a:endParaRPr lang="en-US" sz="1800" dirty="0">
              <a:latin typeface="Helvetica"/>
              <a:cs typeface="Helvetica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en-US" dirty="0">
                <a:latin typeface="Helvetica"/>
                <a:cs typeface="Helvetica"/>
              </a:rPr>
              <a:t>Public face of organization.</a:t>
            </a:r>
            <a:endParaRPr lang="en-US" sz="1800" dirty="0">
              <a:latin typeface="Helvetica"/>
              <a:cs typeface="Helvetica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dirty="0">
              <a:latin typeface="Helvetica"/>
              <a:cs typeface="Helvetica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B0DC61-D9AB-4008-8638-82245E7C4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7294" y="2571749"/>
            <a:ext cx="4629101" cy="24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6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KLB Logo_Mark_Opacity-15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157" y="-2852687"/>
            <a:ext cx="13576860" cy="1119620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200508" y="0"/>
            <a:ext cx="1255059" cy="5143499"/>
          </a:xfrm>
          <a:prstGeom prst="rect">
            <a:avLst/>
          </a:prstGeom>
          <a:solidFill>
            <a:srgbClr val="ED9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50909" y="2251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432683" y="214053"/>
            <a:ext cx="7022740" cy="4682129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 rot="16200000">
            <a:off x="-2101662" y="1908899"/>
            <a:ext cx="5143502" cy="1325704"/>
          </a:xfrm>
          <a:prstGeom prst="rect">
            <a:avLst/>
          </a:prstGeom>
        </p:spPr>
        <p:txBody>
          <a:bodyPr anchor="b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3900" b="1" dirty="0">
                <a:solidFill>
                  <a:schemeClr val="bg1"/>
                </a:solidFill>
                <a:latin typeface="Helvetica"/>
                <a:cs typeface="Helvetica"/>
              </a:rPr>
              <a:t>Support - Supervise</a:t>
            </a:r>
            <a:endParaRPr lang="en-US" sz="3900" dirty="0">
              <a:solidFill>
                <a:srgbClr val="424659"/>
              </a:solidFill>
              <a:latin typeface="Avenir Next Medium"/>
              <a:cs typeface="Avenir Next Medium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0" y="-346308"/>
            <a:ext cx="1054551" cy="7814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4000" dirty="0">
              <a:solidFill>
                <a:srgbClr val="424659"/>
              </a:solidFill>
              <a:latin typeface="Avenir Next Medium"/>
              <a:cs typeface="Avenir Next Medium"/>
            </a:endParaRPr>
          </a:p>
          <a:p>
            <a:pPr marL="57150" indent="0" algn="ctr">
              <a:buNone/>
            </a:pPr>
            <a:endParaRPr lang="en-US" sz="4000" dirty="0">
              <a:solidFill>
                <a:srgbClr val="424659"/>
              </a:solidFill>
              <a:latin typeface="Helvetica"/>
              <a:cs typeface="Helvetica"/>
            </a:endParaRPr>
          </a:p>
          <a:p>
            <a:pPr marL="57150" indent="0">
              <a:buNone/>
            </a:pPr>
            <a:br>
              <a:rPr lang="en-US" sz="4000" dirty="0">
                <a:solidFill>
                  <a:srgbClr val="424659"/>
                </a:solidFill>
                <a:latin typeface="Avenir Next Medium"/>
                <a:cs typeface="Avenir Next Medium"/>
              </a:rPr>
            </a:br>
            <a:r>
              <a:rPr lang="en-US" sz="4000" dirty="0">
                <a:solidFill>
                  <a:srgbClr val="424659"/>
                </a:solidFill>
                <a:latin typeface="Avenir Next Medium"/>
                <a:cs typeface="Avenir Next Medium"/>
              </a:rPr>
              <a:t>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0909" y="4611947"/>
            <a:ext cx="977900" cy="3175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200508" y="0"/>
            <a:ext cx="263591" cy="5143499"/>
          </a:xfrm>
          <a:prstGeom prst="rect">
            <a:avLst/>
          </a:prstGeom>
          <a:solidFill>
            <a:srgbClr val="218A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4F959A-1B09-4292-8EFA-B74F61B69CB1}"/>
              </a:ext>
            </a:extLst>
          </p:cNvPr>
          <p:cNvSpPr txBox="1"/>
          <p:nvPr/>
        </p:nvSpPr>
        <p:spPr>
          <a:xfrm>
            <a:off x="1505826" y="277570"/>
            <a:ext cx="73011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Support and Supervise the Executive Director</a:t>
            </a:r>
          </a:p>
          <a:p>
            <a:pPr marL="5461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514350" algn="l"/>
              </a:tabLs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Hire or help select the executive director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514350" algn="l"/>
              </a:tabLs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Support the executive director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514350" algn="l"/>
              </a:tabLs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Assess performance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dirty="0">
              <a:latin typeface="Helvetica"/>
              <a:cs typeface="Helvetica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93CEB2-9291-447C-9D3F-FC21825E3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089" y="2000679"/>
            <a:ext cx="4442971" cy="295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76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KLB Logo_Mark_Opacity-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157" y="-2852687"/>
            <a:ext cx="13576860" cy="1119620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200508" y="0"/>
            <a:ext cx="1255059" cy="5143499"/>
          </a:xfrm>
          <a:prstGeom prst="rect">
            <a:avLst/>
          </a:prstGeom>
          <a:solidFill>
            <a:srgbClr val="ED9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50909" y="2251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432683" y="214053"/>
            <a:ext cx="7022740" cy="4682129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Ensure Healthy Governance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Helvetica"/>
                <a:cs typeface="Helvetica"/>
              </a:rPr>
              <a:t>Ensure legal and ethical integrity and maintain accountability.</a:t>
            </a: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Helvetica"/>
                <a:cs typeface="Helvetica"/>
              </a:rPr>
              <a:t>Articles of Incorporation</a:t>
            </a: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Helvetica"/>
                <a:cs typeface="Helvetica"/>
              </a:rPr>
              <a:t>Policies</a:t>
            </a: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Helvetica"/>
                <a:cs typeface="Helvetica"/>
              </a:rPr>
              <a:t>By-Laws</a:t>
            </a:r>
          </a:p>
          <a:p>
            <a:pPr marL="57150" indent="0">
              <a:buNone/>
            </a:pP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 rot="16200000">
            <a:off x="-2101662" y="1908899"/>
            <a:ext cx="5143502" cy="1325704"/>
          </a:xfrm>
          <a:prstGeom prst="rect">
            <a:avLst/>
          </a:prstGeom>
        </p:spPr>
        <p:txBody>
          <a:bodyPr anchor="b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3900" b="1" dirty="0">
                <a:solidFill>
                  <a:schemeClr val="bg1"/>
                </a:solidFill>
                <a:latin typeface="Helvetica"/>
                <a:cs typeface="Helvetica"/>
              </a:rPr>
              <a:t>   Governance</a:t>
            </a:r>
            <a:endParaRPr lang="en-US" sz="3900" dirty="0">
              <a:solidFill>
                <a:srgbClr val="424659"/>
              </a:solidFill>
              <a:latin typeface="Avenir Next Medium"/>
              <a:cs typeface="Avenir Next Medium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0" y="-346308"/>
            <a:ext cx="1054551" cy="7814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4000" dirty="0">
              <a:solidFill>
                <a:srgbClr val="424659"/>
              </a:solidFill>
              <a:latin typeface="Avenir Next Medium"/>
              <a:cs typeface="Avenir Next Medium"/>
            </a:endParaRPr>
          </a:p>
          <a:p>
            <a:pPr marL="57150" indent="0" algn="ctr">
              <a:buNone/>
            </a:pPr>
            <a:endParaRPr lang="en-US" sz="4000" dirty="0">
              <a:solidFill>
                <a:srgbClr val="424659"/>
              </a:solidFill>
              <a:latin typeface="Helvetica"/>
              <a:cs typeface="Helvetica"/>
            </a:endParaRPr>
          </a:p>
          <a:p>
            <a:pPr marL="57150" indent="0">
              <a:buNone/>
            </a:pPr>
            <a:br>
              <a:rPr lang="en-US" sz="4000" dirty="0">
                <a:solidFill>
                  <a:srgbClr val="424659"/>
                </a:solidFill>
                <a:latin typeface="Avenir Next Medium"/>
                <a:cs typeface="Avenir Next Medium"/>
              </a:rPr>
            </a:br>
            <a:r>
              <a:rPr lang="en-US" sz="4000" dirty="0">
                <a:solidFill>
                  <a:srgbClr val="424659"/>
                </a:solidFill>
                <a:latin typeface="Avenir Next Medium"/>
                <a:cs typeface="Avenir Next Medium"/>
              </a:rPr>
              <a:t>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909" y="4611947"/>
            <a:ext cx="977900" cy="3175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200508" y="0"/>
            <a:ext cx="263591" cy="5143499"/>
          </a:xfrm>
          <a:prstGeom prst="rect">
            <a:avLst/>
          </a:prstGeom>
          <a:solidFill>
            <a:srgbClr val="218A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7C522F-CDA1-45F1-9F5B-FCE5FB5CC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597" y="1994883"/>
            <a:ext cx="4163720" cy="277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44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KLB Logo_Mark_Opacity-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122" y="-3222444"/>
            <a:ext cx="13576860" cy="1119620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200508" y="0"/>
            <a:ext cx="1255059" cy="5143499"/>
          </a:xfrm>
          <a:prstGeom prst="rect">
            <a:avLst/>
          </a:prstGeom>
          <a:solidFill>
            <a:srgbClr val="ED9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50909" y="2251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626435" y="1325972"/>
            <a:ext cx="5930827" cy="357021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98066" y="205128"/>
            <a:ext cx="7643160" cy="501674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US" sz="2000" b="1" dirty="0">
                <a:latin typeface="Helvetica"/>
                <a:cs typeface="Helvetica"/>
              </a:rPr>
              <a:t>3 Primary Legal Duties</a:t>
            </a:r>
          </a:p>
          <a:p>
            <a:endParaRPr lang="en-US" sz="2000" dirty="0">
              <a:latin typeface="Helvetica"/>
              <a:cs typeface="Helvetica"/>
            </a:endParaRPr>
          </a:p>
          <a:p>
            <a:r>
              <a:rPr lang="en-US" sz="2000" dirty="0">
                <a:latin typeface="Helvetica"/>
                <a:cs typeface="Helvetica"/>
              </a:rPr>
              <a:t>			  </a:t>
            </a:r>
            <a:r>
              <a:rPr lang="en-US" sz="2000" b="1" dirty="0">
                <a:latin typeface="Helvetica"/>
                <a:cs typeface="Helvetica"/>
              </a:rPr>
              <a:t>DUTY OF CARE -</a:t>
            </a:r>
            <a:r>
              <a:rPr lang="en-US" sz="2000" dirty="0">
                <a:latin typeface="Helvetica"/>
                <a:cs typeface="Helvetica"/>
              </a:rPr>
              <a:t>	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franklin_gothic_fsbook"/>
              </a:rPr>
              <a:t> Take care of the nonprofit by 					  ensuring prudent use of all assets, including facility, 					  people, and good will </a:t>
            </a:r>
            <a:r>
              <a:rPr lang="en-US" sz="2000" dirty="0">
                <a:latin typeface="Helvetica"/>
                <a:cs typeface="Helvetica"/>
              </a:rPr>
              <a:t>	</a:t>
            </a:r>
          </a:p>
          <a:p>
            <a:r>
              <a:rPr lang="en-US" sz="2000" dirty="0">
                <a:latin typeface="Helvetica"/>
                <a:cs typeface="Helvetica"/>
              </a:rPr>
              <a:t>			</a:t>
            </a:r>
          </a:p>
          <a:p>
            <a:r>
              <a:rPr lang="en-US" sz="2000" dirty="0">
                <a:latin typeface="Helvetica"/>
                <a:cs typeface="Helvetica"/>
              </a:rPr>
              <a:t>		        		 </a:t>
            </a:r>
            <a:r>
              <a:rPr lang="en-US" sz="2000" b="1" dirty="0">
                <a:latin typeface="Helvetica"/>
                <a:cs typeface="Helvetica"/>
              </a:rPr>
              <a:t>DUTY OF LOYALTY - 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franklin_gothic_fsbook"/>
              </a:rPr>
              <a:t>Ensure that the 					nonprofit's activities and transactions are advancing its 		                mission. Disclose conflicts of interest. Make decisions that 			are in the best interest of the nonprofit. </a:t>
            </a:r>
            <a:endParaRPr lang="en-US" sz="2000" b="1" dirty="0">
              <a:latin typeface="Helvetica"/>
              <a:cs typeface="Helvetica"/>
            </a:endParaRPr>
          </a:p>
          <a:p>
            <a:endParaRPr lang="en-US" sz="2000" dirty="0">
              <a:latin typeface="Helvetica"/>
              <a:cs typeface="Helvetica"/>
            </a:endParaRPr>
          </a:p>
          <a:p>
            <a:r>
              <a:rPr lang="en-US" sz="2000" dirty="0">
                <a:latin typeface="Helvetica"/>
                <a:cs typeface="Helvetica"/>
              </a:rPr>
              <a:t>			   				</a:t>
            </a:r>
            <a:r>
              <a:rPr lang="en-US" sz="2000" b="1" dirty="0">
                <a:latin typeface="Helvetica"/>
                <a:cs typeface="Helvetica"/>
              </a:rPr>
              <a:t>DUTY OF OBEDIENCE - 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franklin_gothic_fsbook"/>
              </a:rPr>
              <a:t>Ensure that 			the nonprofit obeys applicable laws and regulations; 					follows its own bylaws; and adheres to its stated 					purposes/mission.</a:t>
            </a:r>
            <a:endParaRPr lang="en-US" sz="2000" b="1" dirty="0">
              <a:latin typeface="Helvetica"/>
              <a:cs typeface="Helvetica"/>
            </a:endParaRPr>
          </a:p>
          <a:p>
            <a:endParaRPr lang="en-US" sz="2000" b="1" dirty="0">
              <a:latin typeface="Helvetica"/>
              <a:cs typeface="Helvetica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 rot="16200000">
            <a:off x="-1997442" y="2013119"/>
            <a:ext cx="5143502" cy="1117263"/>
          </a:xfrm>
          <a:prstGeom prst="rect">
            <a:avLst/>
          </a:prstGeom>
        </p:spPr>
        <p:txBody>
          <a:bodyPr anchor="b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lnSpc>
                <a:spcPct val="80000"/>
              </a:lnSpc>
              <a:buNone/>
            </a:pPr>
            <a:endParaRPr lang="en-US" sz="3900" dirty="0">
              <a:solidFill>
                <a:srgbClr val="424659"/>
              </a:solidFill>
              <a:latin typeface="Avenir Next Medium"/>
              <a:cs typeface="Avenir Next Medium"/>
            </a:endParaRPr>
          </a:p>
          <a:p>
            <a:pPr marL="57150" indent="0">
              <a:lnSpc>
                <a:spcPct val="80000"/>
              </a:lnSpc>
              <a:buNone/>
            </a:pPr>
            <a:r>
              <a:rPr lang="en-US" sz="3900" b="1" dirty="0">
                <a:solidFill>
                  <a:schemeClr val="bg1"/>
                </a:solidFill>
                <a:latin typeface="Helvetica"/>
                <a:cs typeface="Helvetica"/>
              </a:rPr>
              <a:t>    Board Duties</a:t>
            </a:r>
            <a:endParaRPr lang="en-US" sz="3900" dirty="0">
              <a:solidFill>
                <a:srgbClr val="424659"/>
              </a:solidFill>
              <a:latin typeface="Avenir Next Medium"/>
              <a:cs typeface="Avenir Next Medium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0" y="-346308"/>
            <a:ext cx="1054551" cy="7814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4000" dirty="0">
              <a:solidFill>
                <a:srgbClr val="424659"/>
              </a:solidFill>
              <a:latin typeface="Avenir Next Medium"/>
              <a:cs typeface="Avenir Next Medium"/>
            </a:endParaRPr>
          </a:p>
          <a:p>
            <a:pPr marL="57150" indent="0" algn="ctr">
              <a:buNone/>
            </a:pPr>
            <a:endParaRPr lang="en-US" sz="4000" dirty="0">
              <a:solidFill>
                <a:srgbClr val="424659"/>
              </a:solidFill>
              <a:latin typeface="Helvetica"/>
              <a:cs typeface="Helvetica"/>
            </a:endParaRPr>
          </a:p>
          <a:p>
            <a:pPr marL="57150" indent="0">
              <a:buNone/>
            </a:pPr>
            <a:br>
              <a:rPr lang="en-US" sz="4000" dirty="0">
                <a:solidFill>
                  <a:srgbClr val="424659"/>
                </a:solidFill>
                <a:latin typeface="Avenir Next Medium"/>
                <a:cs typeface="Avenir Next Medium"/>
              </a:rPr>
            </a:br>
            <a:r>
              <a:rPr lang="en-US" sz="4000" dirty="0">
                <a:solidFill>
                  <a:srgbClr val="424659"/>
                </a:solidFill>
                <a:latin typeface="Avenir Next Medium"/>
                <a:cs typeface="Avenir Next Medium"/>
              </a:rPr>
              <a:t>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909" y="4611947"/>
            <a:ext cx="977900" cy="3175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216186" y="0"/>
            <a:ext cx="263591" cy="5143499"/>
          </a:xfrm>
          <a:prstGeom prst="rect">
            <a:avLst/>
          </a:prstGeom>
          <a:solidFill>
            <a:srgbClr val="218A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4ACAD2-C878-4F20-8E30-2C67C12CE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676" y="435122"/>
            <a:ext cx="1351086" cy="13510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A8E085-E615-49E7-8BB4-EC0572ADD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6588" y="2034435"/>
            <a:ext cx="1238080" cy="1238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C2BCB2-33A6-497C-8B6B-BF66963B09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6414" y="3549140"/>
            <a:ext cx="1396105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92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10115</TotalTime>
  <Words>1177</Words>
  <Application>Microsoft Office PowerPoint</Application>
  <PresentationFormat>On-screen Show (16:9)</PresentationFormat>
  <Paragraphs>304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Avenir Next Medium</vt:lpstr>
      <vt:lpstr>Calibri</vt:lpstr>
      <vt:lpstr>franklin_gothic_fsbook</vt:lpstr>
      <vt:lpstr>Helvetica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Deveney Communication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Delerno</dc:creator>
  <cp:lastModifiedBy>Susan Russell</cp:lastModifiedBy>
  <cp:revision>146</cp:revision>
  <dcterms:created xsi:type="dcterms:W3CDTF">2014-04-16T14:09:00Z</dcterms:created>
  <dcterms:modified xsi:type="dcterms:W3CDTF">2021-10-12T21:22:02Z</dcterms:modified>
</cp:coreProperties>
</file>