
<file path=[Content_Types].xml><?xml version="1.0" encoding="utf-8"?>
<Types xmlns="http://schemas.openxmlformats.org/package/2006/content-types">
  <Default Extension="png" ContentType="image/png"/>
  <Default Extension="jpeg" ContentType="image/jpeg"/>
  <Default Extension="emf" ContentType="image/x-emf"/>
  <Default Extension="mov" ContentType="video/quicktime"/>
  <Default Extension="rels" ContentType="application/vnd.openxmlformats-package.relationships+xml"/>
  <Default Extension="xml" ContentType="application/xml"/>
  <Default Extension="wdp" ContentType="image/vnd.ms-photo"/>
  <Default Extension="gif" ContentType="image/gif"/>
  <Default Extension="xlsx" ContentType="application/vnd.openxmlformats-officedocument.spreadsheetml.sheet"/>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harts/chart2.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7"/>
  </p:notesMasterIdLst>
  <p:sldIdLst>
    <p:sldId id="268" r:id="rId2"/>
    <p:sldId id="328" r:id="rId3"/>
    <p:sldId id="356" r:id="rId4"/>
    <p:sldId id="311" r:id="rId5"/>
    <p:sldId id="357" r:id="rId6"/>
    <p:sldId id="312" r:id="rId7"/>
    <p:sldId id="369" r:id="rId8"/>
    <p:sldId id="370" r:id="rId9"/>
    <p:sldId id="313" r:id="rId10"/>
    <p:sldId id="355" r:id="rId11"/>
    <p:sldId id="336" r:id="rId12"/>
    <p:sldId id="277" r:id="rId13"/>
    <p:sldId id="278" r:id="rId14"/>
    <p:sldId id="279" r:id="rId15"/>
    <p:sldId id="315" r:id="rId16"/>
    <p:sldId id="320" r:id="rId17"/>
    <p:sldId id="321" r:id="rId18"/>
    <p:sldId id="322" r:id="rId19"/>
    <p:sldId id="325" r:id="rId20"/>
    <p:sldId id="326" r:id="rId21"/>
    <p:sldId id="327" r:id="rId22"/>
    <p:sldId id="376" r:id="rId23"/>
    <p:sldId id="363" r:id="rId24"/>
    <p:sldId id="364" r:id="rId25"/>
    <p:sldId id="371" r:id="rId26"/>
    <p:sldId id="365" r:id="rId27"/>
    <p:sldId id="366" r:id="rId28"/>
    <p:sldId id="367" r:id="rId29"/>
    <p:sldId id="368" r:id="rId30"/>
    <p:sldId id="362" r:id="rId31"/>
    <p:sldId id="361" r:id="rId32"/>
    <p:sldId id="372" r:id="rId33"/>
    <p:sldId id="319" r:id="rId34"/>
    <p:sldId id="359" r:id="rId35"/>
    <p:sldId id="373" r:id="rId36"/>
    <p:sldId id="374" r:id="rId37"/>
    <p:sldId id="377" r:id="rId38"/>
    <p:sldId id="307" r:id="rId39"/>
    <p:sldId id="358" r:id="rId40"/>
    <p:sldId id="316" r:id="rId41"/>
    <p:sldId id="317" r:id="rId42"/>
    <p:sldId id="329" r:id="rId43"/>
    <p:sldId id="330" r:id="rId44"/>
    <p:sldId id="331" r:id="rId45"/>
    <p:sldId id="332" r:id="rId4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5" autoAdjust="0"/>
    <p:restoredTop sz="94139" autoAdjust="0"/>
  </p:normalViewPr>
  <p:slideViewPr>
    <p:cSldViewPr snapToGrid="0" snapToObjects="1">
      <p:cViewPr varScale="1">
        <p:scale>
          <a:sx n="120" d="100"/>
          <a:sy n="120" d="100"/>
        </p:scale>
        <p:origin x="648" y="108"/>
      </p:cViewPr>
      <p:guideLst>
        <p:guide orient="horz" pos="2160"/>
        <p:guide pos="2880"/>
      </p:guideLst>
    </p:cSldViewPr>
  </p:slideViewPr>
  <p:notesTextViewPr>
    <p:cViewPr>
      <p:scale>
        <a:sx n="100" d="100"/>
        <a:sy n="100" d="100"/>
      </p:scale>
      <p:origin x="0" y="0"/>
    </p:cViewPr>
  </p:notesTextViewPr>
  <p:sorterViewPr>
    <p:cViewPr varScale="1">
      <p:scale>
        <a:sx n="100" d="100"/>
        <a:sy n="100" d="100"/>
      </p:scale>
      <p:origin x="0" y="-554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rgbClr val="0000FF"/>
            </a:solidFill>
          </c:spPr>
          <c:invertIfNegative val="0"/>
          <c:dLbls>
            <c:spPr>
              <a:noFill/>
              <a:ln>
                <a:noFill/>
              </a:ln>
              <a:effectLst/>
            </c:spPr>
            <c:txPr>
              <a:bodyPr/>
              <a:lstStyle/>
              <a:p>
                <a:pPr>
                  <a:defRPr sz="1600"/>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Public parks</c:v>
                </c:pt>
                <c:pt idx="1">
                  <c:v>Local schools</c:v>
                </c:pt>
                <c:pt idx="2">
                  <c:v>Public places</c:v>
                </c:pt>
                <c:pt idx="3">
                  <c:v>Workplace</c:v>
                </c:pt>
                <c:pt idx="4">
                  <c:v>Residence</c:v>
                </c:pt>
              </c:strCache>
            </c:strRef>
          </c:cat>
          <c:val>
            <c:numRef>
              <c:f>Sheet1!$B$2:$B$6</c:f>
              <c:numCache>
                <c:formatCode>0%</c:formatCode>
                <c:ptCount val="5"/>
                <c:pt idx="0">
                  <c:v>0.27400000000000002</c:v>
                </c:pt>
                <c:pt idx="1">
                  <c:v>0.28000000000000003</c:v>
                </c:pt>
                <c:pt idx="2">
                  <c:v>0.3</c:v>
                </c:pt>
                <c:pt idx="3">
                  <c:v>0.35199999999999998</c:v>
                </c:pt>
                <c:pt idx="4">
                  <c:v>0.73799999999999999</c:v>
                </c:pt>
              </c:numCache>
            </c:numRef>
          </c:val>
        </c:ser>
        <c:dLbls>
          <c:showLegendKey val="0"/>
          <c:showVal val="1"/>
          <c:showCatName val="0"/>
          <c:showSerName val="0"/>
          <c:showPercent val="0"/>
          <c:showBubbleSize val="0"/>
        </c:dLbls>
        <c:gapWidth val="150"/>
        <c:axId val="384087424"/>
        <c:axId val="384085072"/>
      </c:barChart>
      <c:catAx>
        <c:axId val="384087424"/>
        <c:scaling>
          <c:orientation val="minMax"/>
        </c:scaling>
        <c:delete val="0"/>
        <c:axPos val="l"/>
        <c:numFmt formatCode="General" sourceLinked="0"/>
        <c:majorTickMark val="out"/>
        <c:minorTickMark val="none"/>
        <c:tickLblPos val="nextTo"/>
        <c:txPr>
          <a:bodyPr/>
          <a:lstStyle/>
          <a:p>
            <a:pPr>
              <a:defRPr sz="1600"/>
            </a:pPr>
            <a:endParaRPr lang="en-US"/>
          </a:p>
        </c:txPr>
        <c:crossAx val="384085072"/>
        <c:crosses val="autoZero"/>
        <c:auto val="1"/>
        <c:lblAlgn val="ctr"/>
        <c:lblOffset val="100"/>
        <c:noMultiLvlLbl val="0"/>
      </c:catAx>
      <c:valAx>
        <c:axId val="384085072"/>
        <c:scaling>
          <c:orientation val="minMax"/>
        </c:scaling>
        <c:delete val="1"/>
        <c:axPos val="b"/>
        <c:numFmt formatCode="0%" sourceLinked="1"/>
        <c:majorTickMark val="out"/>
        <c:minorTickMark val="none"/>
        <c:tickLblPos val="none"/>
        <c:crossAx val="384087424"/>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0"/>
      <c:hPercent val="58"/>
      <c:rotY val="0"/>
      <c:depthPercent val="100"/>
      <c:rAngAx val="1"/>
    </c:view3D>
    <c:floor>
      <c:thickness val="0"/>
      <c:spPr>
        <a:solidFill>
          <a:srgbClr val="C0C0C0"/>
        </a:solidFill>
        <a:ln w="12700">
          <a:solidFill>
            <a:srgbClr val="003366"/>
          </a:solidFill>
          <a:prstDash val="solid"/>
        </a:ln>
      </c:spPr>
    </c:floor>
    <c:sideWall>
      <c:thickness val="0"/>
      <c:spPr>
        <a:noFill/>
        <a:ln w="12700">
          <a:solidFill>
            <a:schemeClr val="tx1"/>
          </a:solidFill>
          <a:prstDash val="solid"/>
        </a:ln>
      </c:spPr>
    </c:sideWall>
    <c:backWall>
      <c:thickness val="0"/>
      <c:spPr>
        <a:noFill/>
        <a:ln w="12700">
          <a:solidFill>
            <a:schemeClr val="tx1"/>
          </a:solidFill>
          <a:prstDash val="solid"/>
        </a:ln>
      </c:spPr>
    </c:backWall>
    <c:plotArea>
      <c:layout>
        <c:manualLayout>
          <c:layoutTarget val="inner"/>
          <c:xMode val="edge"/>
          <c:yMode val="edge"/>
          <c:x val="7.0422535211267609E-2"/>
          <c:y val="6.9544364508393283E-2"/>
          <c:w val="0.91549295774647887"/>
          <c:h val="0.79856115107913672"/>
        </c:manualLayout>
      </c:layout>
      <c:bar3DChart>
        <c:barDir val="col"/>
        <c:grouping val="clustered"/>
        <c:varyColors val="0"/>
        <c:ser>
          <c:idx val="0"/>
          <c:order val="0"/>
          <c:tx>
            <c:strRef>
              <c:f>Sheet1!$A$2</c:f>
              <c:strCache>
                <c:ptCount val="1"/>
                <c:pt idx="0">
                  <c:v>Number or Towels</c:v>
                </c:pt>
              </c:strCache>
            </c:strRef>
          </c:tx>
          <c:spPr>
            <a:solidFill>
              <a:srgbClr val="0F0A78"/>
            </a:solidFill>
            <a:ln w="2646">
              <a:solidFill>
                <a:schemeClr val="tx1"/>
              </a:solidFill>
              <a:prstDash val="solid"/>
            </a:ln>
          </c:spPr>
          <c:invertIfNegative val="0"/>
          <c:cat>
            <c:strRef>
              <c:f>Sheet1!$B$1:$C$1</c:f>
              <c:strCache>
                <c:ptCount val="2"/>
                <c:pt idx="0">
                  <c:v>Norm Message</c:v>
                </c:pt>
                <c:pt idx="1">
                  <c:v>Control Message</c:v>
                </c:pt>
              </c:strCache>
            </c:strRef>
          </c:cat>
          <c:val>
            <c:numRef>
              <c:f>Sheet1!$B$2:$C$2</c:f>
              <c:numCache>
                <c:formatCode>General</c:formatCode>
                <c:ptCount val="2"/>
                <c:pt idx="0">
                  <c:v>1.74</c:v>
                </c:pt>
                <c:pt idx="1">
                  <c:v>2.3199999999999998</c:v>
                </c:pt>
              </c:numCache>
            </c:numRef>
          </c:val>
        </c:ser>
        <c:dLbls>
          <c:showLegendKey val="0"/>
          <c:showVal val="0"/>
          <c:showCatName val="0"/>
          <c:showSerName val="0"/>
          <c:showPercent val="0"/>
          <c:showBubbleSize val="0"/>
        </c:dLbls>
        <c:gapWidth val="150"/>
        <c:gapDepth val="0"/>
        <c:shape val="box"/>
        <c:axId val="383522536"/>
        <c:axId val="322699184"/>
        <c:axId val="0"/>
      </c:bar3DChart>
      <c:catAx>
        <c:axId val="383522536"/>
        <c:scaling>
          <c:orientation val="minMax"/>
        </c:scaling>
        <c:delete val="0"/>
        <c:axPos val="b"/>
        <c:numFmt formatCode="General" sourceLinked="1"/>
        <c:majorTickMark val="out"/>
        <c:minorTickMark val="none"/>
        <c:tickLblPos val="low"/>
        <c:spPr>
          <a:ln w="661">
            <a:solidFill>
              <a:schemeClr val="tx1"/>
            </a:solidFill>
            <a:prstDash val="solid"/>
          </a:ln>
        </c:spPr>
        <c:txPr>
          <a:bodyPr rot="0" vert="horz"/>
          <a:lstStyle/>
          <a:p>
            <a:pPr>
              <a:defRPr sz="1600" b="1" i="0" u="none" strike="noStrike" baseline="0">
                <a:solidFill>
                  <a:srgbClr val="0F0A78"/>
                </a:solidFill>
                <a:latin typeface="+mn-lt"/>
                <a:ea typeface="Times New Roman"/>
                <a:cs typeface="Times New Roman"/>
              </a:defRPr>
            </a:pPr>
            <a:endParaRPr lang="en-US"/>
          </a:p>
        </c:txPr>
        <c:crossAx val="322699184"/>
        <c:crosses val="autoZero"/>
        <c:auto val="1"/>
        <c:lblAlgn val="ctr"/>
        <c:lblOffset val="100"/>
        <c:tickLblSkip val="1"/>
        <c:tickMarkSkip val="1"/>
        <c:noMultiLvlLbl val="0"/>
      </c:catAx>
      <c:valAx>
        <c:axId val="322699184"/>
        <c:scaling>
          <c:orientation val="minMax"/>
          <c:max val="2.5"/>
          <c:min val="1"/>
        </c:scaling>
        <c:delete val="0"/>
        <c:axPos val="l"/>
        <c:majorGridlines>
          <c:spPr>
            <a:ln w="2646">
              <a:solidFill>
                <a:schemeClr val="bg1">
                  <a:lumMod val="50000"/>
                </a:schemeClr>
              </a:solidFill>
              <a:prstDash val="solid"/>
            </a:ln>
          </c:spPr>
        </c:majorGridlines>
        <c:numFmt formatCode="General" sourceLinked="1"/>
        <c:majorTickMark val="out"/>
        <c:minorTickMark val="none"/>
        <c:tickLblPos val="nextTo"/>
        <c:spPr>
          <a:ln w="661">
            <a:solidFill>
              <a:schemeClr val="tx1"/>
            </a:solidFill>
            <a:prstDash val="solid"/>
          </a:ln>
        </c:spPr>
        <c:txPr>
          <a:bodyPr rot="0" vert="horz"/>
          <a:lstStyle/>
          <a:p>
            <a:pPr>
              <a:defRPr sz="1600" b="1" i="0" u="none" strike="noStrike" baseline="0">
                <a:solidFill>
                  <a:srgbClr val="0F0A78"/>
                </a:solidFill>
                <a:latin typeface="+mn-lt"/>
                <a:ea typeface="Times New Roman"/>
                <a:cs typeface="Times New Roman"/>
              </a:defRPr>
            </a:pPr>
            <a:endParaRPr lang="en-US"/>
          </a:p>
        </c:txPr>
        <c:crossAx val="383522536"/>
        <c:crosses val="autoZero"/>
        <c:crossBetween val="between"/>
      </c:valAx>
      <c:spPr>
        <a:noFill/>
        <a:ln w="5292">
          <a:noFill/>
        </a:ln>
      </c:spPr>
    </c:plotArea>
    <c:plotVisOnly val="1"/>
    <c:dispBlanksAs val="gap"/>
    <c:showDLblsOverMax val="0"/>
  </c:chart>
  <c:spPr>
    <a:noFill/>
    <a:ln>
      <a:noFill/>
    </a:ln>
  </c:spPr>
  <c:txPr>
    <a:bodyPr/>
    <a:lstStyle/>
    <a:p>
      <a:pPr>
        <a:defRPr sz="375" b="1" i="0" u="none" strike="noStrike" baseline="0">
          <a:solidFill>
            <a:schemeClr val="tx1"/>
          </a:solidFill>
          <a:latin typeface="Times New Roman"/>
          <a:ea typeface="Times New Roman"/>
          <a:cs typeface="Times New Roman"/>
        </a:defRPr>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4B77A7A-551C-41D4-AB56-25E31BEA7718}" type="datetimeFigureOut">
              <a:rPr lang="en-US" smtClean="0"/>
              <a:t>9/23/2016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E721AEC-3F83-4E5B-BD6C-75BF55286D71}" type="slidenum">
              <a:rPr lang="en-US" smtClean="0"/>
              <a:t>‹#›</a:t>
            </a:fld>
            <a:endParaRPr lang="en-US"/>
          </a:p>
        </p:txBody>
      </p:sp>
    </p:spTree>
    <p:extLst>
      <p:ext uri="{BB962C8B-B14F-4D97-AF65-F5344CB8AC3E}">
        <p14:creationId xmlns:p14="http://schemas.microsoft.com/office/powerpoint/2010/main" val="26909367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083B4A3-29C7-4024-AF82-C5D6FD94BB8D}" type="slidenum">
              <a:rPr lang="en-US" smtClean="0"/>
              <a:pPr/>
              <a:t>4</a:t>
            </a:fld>
            <a:endParaRPr lang="en-US"/>
          </a:p>
        </p:txBody>
      </p:sp>
    </p:spTree>
    <p:extLst>
      <p:ext uri="{BB962C8B-B14F-4D97-AF65-F5344CB8AC3E}">
        <p14:creationId xmlns:p14="http://schemas.microsoft.com/office/powerpoint/2010/main" val="7853947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5838">
              <a:defRPr/>
            </a:pPr>
            <a:r>
              <a:rPr lang="en-US" sz="1400" b="1" dirty="0">
                <a:solidFill>
                  <a:srgbClr val="2E3192"/>
                </a:solidFill>
                <a:cs typeface="Calibri" pitchFamily="34" charset="0"/>
              </a:rPr>
              <a:t>*NOTE-CONDENSED RESULT SLIDE. USE EITHER THIS OR SOME NUMBER OF THE NEXT 4 SLIDES—BASICALLY SAME INFO ON BOTH*</a:t>
            </a:r>
          </a:p>
          <a:p>
            <a:pPr defTabSz="895838">
              <a:defRPr/>
            </a:pPr>
            <a:r>
              <a:rPr lang="en-US" sz="1400" b="1" dirty="0">
                <a:solidFill>
                  <a:srgbClr val="2E3192"/>
                </a:solidFill>
                <a:cs typeface="Calibri" pitchFamily="34" charset="0"/>
              </a:rPr>
              <a:t>Most of you probably know ARD. Raise your hand if you conduct an ARD event.</a:t>
            </a:r>
          </a:p>
          <a:p>
            <a:pPr defTabSz="895838">
              <a:defRPr/>
            </a:pPr>
            <a:r>
              <a:rPr lang="en-US" sz="1400" dirty="0">
                <a:solidFill>
                  <a:srgbClr val="2E3192"/>
                </a:solidFill>
                <a:cs typeface="Calibri" pitchFamily="34" charset="0"/>
              </a:rPr>
              <a:t>We promote recycling education and collection events in the workplace, at schools, local government offices, and other community locations</a:t>
            </a:r>
          </a:p>
          <a:p>
            <a:pPr>
              <a:defRPr/>
            </a:pPr>
            <a:endParaRPr lang="en-US" sz="1400" dirty="0">
              <a:solidFill>
                <a:srgbClr val="2E3192"/>
              </a:solidFill>
              <a:cs typeface="Calibri" pitchFamily="34" charset="0"/>
            </a:endParaRPr>
          </a:p>
          <a:p>
            <a:r>
              <a:rPr lang="en-US" sz="1400" b="1" dirty="0">
                <a:solidFill>
                  <a:srgbClr val="2E3192"/>
                </a:solidFill>
              </a:rPr>
              <a:t>Performance Metrics: (2012)</a:t>
            </a:r>
          </a:p>
          <a:p>
            <a:pPr marL="335939" indent="-335939">
              <a:buFont typeface="Arial" pitchFamily="34" charset="0"/>
              <a:buChar char="•"/>
              <a:defRPr/>
            </a:pPr>
            <a:r>
              <a:rPr lang="en-US" sz="1400" dirty="0">
                <a:solidFill>
                  <a:srgbClr val="2E3192"/>
                </a:solidFill>
                <a:cs typeface="Calibri" pitchFamily="34" charset="0"/>
              </a:rPr>
              <a:t>Presidential proclamation that sparked national mentions on two late-night talk shows</a:t>
            </a:r>
          </a:p>
          <a:p>
            <a:pPr marL="335939" indent="-335939">
              <a:buFont typeface="Arial" pitchFamily="34" charset="0"/>
              <a:buChar char="•"/>
              <a:defRPr/>
            </a:pPr>
            <a:r>
              <a:rPr lang="en-US" sz="1400" dirty="0">
                <a:solidFill>
                  <a:srgbClr val="2E3192"/>
                </a:solidFill>
                <a:cs typeface="Calibri" pitchFamily="34" charset="0"/>
              </a:rPr>
              <a:t>Participants increased to 2.1+MM</a:t>
            </a:r>
          </a:p>
          <a:p>
            <a:pPr marL="335939" indent="-335939">
              <a:buFont typeface="Arial" pitchFamily="34" charset="0"/>
              <a:buChar char="•"/>
              <a:defRPr/>
            </a:pPr>
            <a:r>
              <a:rPr lang="en-US" sz="1400" dirty="0">
                <a:solidFill>
                  <a:srgbClr val="2E3192"/>
                </a:solidFill>
              </a:rPr>
              <a:t>95,000 pledges taken (45,000 on-line and 50,000 at recycling events)</a:t>
            </a:r>
          </a:p>
          <a:p>
            <a:endParaRPr lang="en-US" sz="1400" dirty="0">
              <a:solidFill>
                <a:srgbClr val="2E3192"/>
              </a:solidFill>
            </a:endParaRPr>
          </a:p>
          <a:p>
            <a:r>
              <a:rPr lang="en-US" sz="1400" b="1" dirty="0">
                <a:solidFill>
                  <a:srgbClr val="2E3192"/>
                </a:solidFill>
              </a:rPr>
              <a:t>Impact: (2013)</a:t>
            </a:r>
          </a:p>
          <a:p>
            <a:r>
              <a:rPr lang="en-US" sz="1400" dirty="0">
                <a:solidFill>
                  <a:srgbClr val="2E3192"/>
                </a:solidFill>
              </a:rPr>
              <a:t>Self report survey data following a retrospective pretest model, meaning that we sent out a survey after they took the pledge, and asked them to compare their knowledge and behavior NOW, post pledge, to before they took the pledge, to see if they perceived changes. We got a 10% response rate, which is great for survey research on an audience of this size, and used questions that had been previously tested by academic researchers.</a:t>
            </a:r>
          </a:p>
          <a:p>
            <a:endParaRPr lang="en-US" sz="1400" dirty="0">
              <a:solidFill>
                <a:srgbClr val="2E3192"/>
              </a:solidFill>
            </a:endParaRPr>
          </a:p>
          <a:p>
            <a:pPr marL="279949" indent="-279949">
              <a:buFont typeface="Arial" pitchFamily="34" charset="0"/>
              <a:buChar char="•"/>
            </a:pPr>
            <a:r>
              <a:rPr lang="en-US" dirty="0"/>
              <a:t>32% of respondents reported knowing more about recycling after taking the pledge than they did before </a:t>
            </a:r>
          </a:p>
          <a:p>
            <a:pPr marL="279949" indent="-279949">
              <a:buFont typeface="Arial" pitchFamily="34" charset="0"/>
              <a:buChar char="•"/>
            </a:pPr>
            <a:r>
              <a:rPr lang="en-US" dirty="0"/>
              <a:t>34% of respondents reported being more committed to recycling after taking the pledge than they did before</a:t>
            </a:r>
          </a:p>
          <a:p>
            <a:pPr marL="279949" indent="-279949">
              <a:buFont typeface="Arial" pitchFamily="34" charset="0"/>
              <a:buChar char="•"/>
            </a:pPr>
            <a:r>
              <a:rPr lang="en-US" dirty="0"/>
              <a:t>32% of respondents reported encouraging others to recycle more after taking the pledge than they did before, even though the 2012 pledge did not specifically ask them to do so</a:t>
            </a:r>
            <a:endParaRPr lang="en-US" sz="1400" dirty="0">
              <a:solidFill>
                <a:srgbClr val="2E3192"/>
              </a:solidFill>
            </a:endParaRPr>
          </a:p>
          <a:p>
            <a:pPr marL="279949" indent="-279949">
              <a:buFont typeface="Arial" pitchFamily="34" charset="0"/>
              <a:buChar char="•"/>
            </a:pPr>
            <a:r>
              <a:rPr lang="en-US" sz="1400" dirty="0">
                <a:solidFill>
                  <a:srgbClr val="2E3192"/>
                </a:solidFill>
              </a:rPr>
              <a:t>Research suggests that having a social norm around recycling behavior is very important, so we’re expanding the pledge this year by asking pledgees to share the pledge with others to harness the fact that this audience is already choosing to spread the recycling message without being asked.</a:t>
            </a:r>
          </a:p>
          <a:p>
            <a:endParaRPr lang="en-US" sz="1400" dirty="0"/>
          </a:p>
          <a:p>
            <a:endParaRPr lang="en-US" sz="1400" dirty="0"/>
          </a:p>
          <a:p>
            <a:r>
              <a:rPr lang="en-US" sz="1400" dirty="0"/>
              <a:t>Survey details:</a:t>
            </a:r>
          </a:p>
          <a:p>
            <a:endParaRPr lang="en-US" sz="1400" dirty="0"/>
          </a:p>
          <a:p>
            <a:r>
              <a:rPr lang="en-US" sz="1400" dirty="0"/>
              <a:t>Knowledge is measured by 3 questions:</a:t>
            </a:r>
          </a:p>
          <a:p>
            <a:r>
              <a:rPr lang="en-US" b="1" dirty="0"/>
              <a:t>I know what shouldn’t go in a recycling bin.</a:t>
            </a:r>
          </a:p>
          <a:p>
            <a:r>
              <a:rPr lang="en-US" b="1" dirty="0"/>
              <a:t>I know which of the products I frequently use are recyclable.</a:t>
            </a:r>
          </a:p>
          <a:p>
            <a:r>
              <a:rPr lang="en-US" b="1" dirty="0"/>
              <a:t>I know what materials can be recycled in my community.</a:t>
            </a:r>
          </a:p>
          <a:p>
            <a:endParaRPr lang="en-US" b="1" dirty="0"/>
          </a:p>
          <a:p>
            <a:r>
              <a:rPr lang="en-US" dirty="0"/>
              <a:t>Commitment to Behave is measured by 3 questions:</a:t>
            </a:r>
          </a:p>
          <a:p>
            <a:r>
              <a:rPr lang="en-US" b="1" dirty="0"/>
              <a:t>When I have a recyclable product, I always recycle it.</a:t>
            </a:r>
          </a:p>
          <a:p>
            <a:r>
              <a:rPr lang="en-US" b="1" dirty="0"/>
              <a:t>If no recycling bin is present, I will carry my recyclables until I find one.</a:t>
            </a:r>
          </a:p>
          <a:p>
            <a:r>
              <a:rPr lang="en-US" b="1" dirty="0"/>
              <a:t>I am committed to recycling in my daily life.</a:t>
            </a:r>
          </a:p>
          <a:p>
            <a:endParaRPr lang="en-US" b="1" dirty="0"/>
          </a:p>
          <a:p>
            <a:r>
              <a:rPr lang="en-US" sz="1400" dirty="0"/>
              <a:t>Spreading Recycle norm is measured by 1 question:</a:t>
            </a:r>
          </a:p>
          <a:p>
            <a:r>
              <a:rPr lang="en-US" b="1" dirty="0"/>
              <a:t>I encourage people around me to recycle.</a:t>
            </a:r>
          </a:p>
          <a:p>
            <a:endParaRPr lang="en-US" b="1" dirty="0"/>
          </a:p>
          <a:p>
            <a:r>
              <a:rPr lang="en-US" dirty="0"/>
              <a:t>Perceiving norm is measured by 1 question:</a:t>
            </a:r>
          </a:p>
          <a:p>
            <a:r>
              <a:rPr lang="en-US" b="1" dirty="0"/>
              <a:t>My neighbors and friends expect me to recycle</a:t>
            </a:r>
            <a:endParaRPr lang="en-US" sz="1400" dirty="0"/>
          </a:p>
          <a:p>
            <a:endParaRPr lang="en-US" sz="1400" dirty="0"/>
          </a:p>
        </p:txBody>
      </p:sp>
      <p:sp>
        <p:nvSpPr>
          <p:cNvPr id="4" name="Slide Number Placeholder 3"/>
          <p:cNvSpPr>
            <a:spLocks noGrp="1"/>
          </p:cNvSpPr>
          <p:nvPr>
            <p:ph type="sldNum" sz="quarter" idx="10"/>
          </p:nvPr>
        </p:nvSpPr>
        <p:spPr/>
        <p:txBody>
          <a:bodyPr/>
          <a:lstStyle/>
          <a:p>
            <a:fld id="{6083B4A3-29C7-4024-AF82-C5D6FD94BB8D}" type="slidenum">
              <a:rPr lang="en-US" smtClean="0"/>
              <a:pPr/>
              <a:t>14</a:t>
            </a:fld>
            <a:endParaRPr lang="en-US"/>
          </a:p>
        </p:txBody>
      </p:sp>
    </p:spTree>
    <p:extLst>
      <p:ext uri="{BB962C8B-B14F-4D97-AF65-F5344CB8AC3E}">
        <p14:creationId xmlns:p14="http://schemas.microsoft.com/office/powerpoint/2010/main" val="1241876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083B4A3-29C7-4024-AF82-C5D6FD94BB8D}" type="slidenum">
              <a:rPr lang="en-US" smtClean="0"/>
              <a:pPr/>
              <a:t>15</a:t>
            </a:fld>
            <a:endParaRPr lang="en-US"/>
          </a:p>
        </p:txBody>
      </p:sp>
    </p:spTree>
    <p:extLst>
      <p:ext uri="{BB962C8B-B14F-4D97-AF65-F5344CB8AC3E}">
        <p14:creationId xmlns:p14="http://schemas.microsoft.com/office/powerpoint/2010/main" val="30035037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083B4A3-29C7-4024-AF82-C5D6FD94BB8D}" type="slidenum">
              <a:rPr lang="en-US" smtClean="0"/>
              <a:pPr/>
              <a:t>16</a:t>
            </a:fld>
            <a:endParaRPr lang="en-US"/>
          </a:p>
        </p:txBody>
      </p:sp>
    </p:spTree>
    <p:extLst>
      <p:ext uri="{BB962C8B-B14F-4D97-AF65-F5344CB8AC3E}">
        <p14:creationId xmlns:p14="http://schemas.microsoft.com/office/powerpoint/2010/main" val="32560859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56120">
              <a:defRPr/>
            </a:pPr>
            <a:r>
              <a:rPr lang="en-US" dirty="0" smtClean="0"/>
              <a:t>Our</a:t>
            </a:r>
            <a:r>
              <a:rPr lang="en-US" baseline="0" dirty="0" smtClean="0"/>
              <a:t> goals are straightforward…yet riddled with complexities</a:t>
            </a:r>
            <a:endParaRPr lang="en-US" dirty="0" smtClean="0"/>
          </a:p>
        </p:txBody>
      </p:sp>
      <p:sp>
        <p:nvSpPr>
          <p:cNvPr id="4" name="Slide Number Placeholder 3"/>
          <p:cNvSpPr>
            <a:spLocks noGrp="1"/>
          </p:cNvSpPr>
          <p:nvPr>
            <p:ph type="sldNum" sz="quarter" idx="10"/>
          </p:nvPr>
        </p:nvSpPr>
        <p:spPr/>
        <p:txBody>
          <a:bodyPr/>
          <a:lstStyle/>
          <a:p>
            <a:fld id="{C311B426-7F29-461D-86BF-BD98295723F3}" type="slidenum">
              <a:rPr lang="en-US" smtClean="0"/>
              <a:pPr/>
              <a:t>17</a:t>
            </a:fld>
            <a:endParaRPr lang="en-US" dirty="0"/>
          </a:p>
        </p:txBody>
      </p:sp>
    </p:spTree>
    <p:extLst>
      <p:ext uri="{BB962C8B-B14F-4D97-AF65-F5344CB8AC3E}">
        <p14:creationId xmlns:p14="http://schemas.microsoft.com/office/powerpoint/2010/main" val="1963355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AE1DD4-BC73-4F78-BCA0-960DCBB47DE1}" type="slidenum">
              <a:rPr lang="en-US" smtClean="0">
                <a:solidFill>
                  <a:prstClr val="black"/>
                </a:solidFill>
              </a:rPr>
              <a:pPr/>
              <a:t>18</a:t>
            </a:fld>
            <a:endParaRPr lang="en-US" dirty="0">
              <a:solidFill>
                <a:prstClr val="black"/>
              </a:solidFill>
            </a:endParaRPr>
          </a:p>
        </p:txBody>
      </p:sp>
    </p:spTree>
    <p:extLst>
      <p:ext uri="{BB962C8B-B14F-4D97-AF65-F5344CB8AC3E}">
        <p14:creationId xmlns:p14="http://schemas.microsoft.com/office/powerpoint/2010/main" val="29235635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Superhero: https://www.youtube.com/watch?v=1ZVsmrXDJ-I </a:t>
            </a:r>
            <a:endParaRPr lang="en-US" dirty="0"/>
          </a:p>
        </p:txBody>
      </p:sp>
      <p:sp>
        <p:nvSpPr>
          <p:cNvPr id="4" name="Slide Number Placeholder 3"/>
          <p:cNvSpPr>
            <a:spLocks noGrp="1"/>
          </p:cNvSpPr>
          <p:nvPr>
            <p:ph type="sldNum" sz="quarter" idx="10"/>
          </p:nvPr>
        </p:nvSpPr>
        <p:spPr/>
        <p:txBody>
          <a:bodyPr/>
          <a:lstStyle/>
          <a:p>
            <a:fld id="{69AE1DD4-BC73-4F78-BCA0-960DCBB47DE1}" type="slidenum">
              <a:rPr lang="en-US" smtClean="0"/>
              <a:pPr/>
              <a:t>19</a:t>
            </a:fld>
            <a:endParaRPr lang="en-US" dirty="0"/>
          </a:p>
        </p:txBody>
      </p:sp>
    </p:spTree>
    <p:extLst>
      <p:ext uri="{BB962C8B-B14F-4D97-AF65-F5344CB8AC3E}">
        <p14:creationId xmlns:p14="http://schemas.microsoft.com/office/powerpoint/2010/main" val="40255747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7600" y="696913"/>
            <a:ext cx="4648200" cy="3486150"/>
          </a:xfrm>
        </p:spPr>
      </p:sp>
      <p:sp>
        <p:nvSpPr>
          <p:cNvPr id="3" name="Notes Placeholder 2"/>
          <p:cNvSpPr>
            <a:spLocks noGrp="1"/>
          </p:cNvSpPr>
          <p:nvPr>
            <p:ph type="body" idx="1"/>
          </p:nvPr>
        </p:nvSpPr>
        <p:spPr/>
        <p:txBody>
          <a:bodyPr/>
          <a:lstStyle/>
          <a:p>
            <a:r>
              <a:rPr lang="en-US" dirty="0" smtClean="0"/>
              <a:t>AC</a:t>
            </a:r>
            <a:endParaRPr lang="en-US" dirty="0"/>
          </a:p>
        </p:txBody>
      </p:sp>
      <p:sp>
        <p:nvSpPr>
          <p:cNvPr id="4" name="Slide Number Placeholder 3"/>
          <p:cNvSpPr>
            <a:spLocks noGrp="1"/>
          </p:cNvSpPr>
          <p:nvPr>
            <p:ph type="sldNum" sz="quarter" idx="10"/>
          </p:nvPr>
        </p:nvSpPr>
        <p:spPr/>
        <p:txBody>
          <a:bodyPr/>
          <a:lstStyle/>
          <a:p>
            <a:fld id="{69AE1DD4-BC73-4F78-BCA0-960DCBB47DE1}" type="slidenum">
              <a:rPr lang="en-US" smtClean="0"/>
              <a:pPr/>
              <a:t>20</a:t>
            </a:fld>
            <a:endParaRPr lang="en-US" dirty="0"/>
          </a:p>
        </p:txBody>
      </p:sp>
    </p:spTree>
    <p:extLst>
      <p:ext uri="{BB962C8B-B14F-4D97-AF65-F5344CB8AC3E}">
        <p14:creationId xmlns:p14="http://schemas.microsoft.com/office/powerpoint/2010/main" val="11816199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hope you enjoyed the video and look forward to your feedback</a:t>
            </a:r>
            <a:r>
              <a:rPr lang="en-US" baseline="0" dirty="0" smtClean="0"/>
              <a:t> at the end. This has been an integrated campaign from the beginning. We have seen cities wrap their trucks in the campaign creative; grocery stores using the slogan on their packaging, and the social and digital presence of this campaign is truly robust – you will hear more about that from Christina in a few minutes.</a:t>
            </a:r>
          </a:p>
          <a:p>
            <a:endParaRPr lang="en-US" baseline="0" dirty="0" smtClean="0"/>
          </a:p>
          <a:p>
            <a:pPr defTabSz="459426">
              <a:defRPr/>
            </a:pPr>
            <a:r>
              <a:rPr lang="en-US" dirty="0">
                <a:solidFill>
                  <a:srgbClr val="1B4298"/>
                </a:solidFill>
              </a:rPr>
              <a:t>I encourage you to visit I Want To Be Recycled.org to take advantage of a number of tools we have available, from flyers to web banners to an interactive game about recycling. </a:t>
            </a:r>
          </a:p>
          <a:p>
            <a:pPr defTabSz="459426">
              <a:defRPr/>
            </a:pPr>
            <a:endParaRPr lang="en-US" dirty="0">
              <a:solidFill>
                <a:srgbClr val="1B4298"/>
              </a:solidFill>
            </a:endParaRPr>
          </a:p>
          <a:p>
            <a:pPr defTabSz="459426">
              <a:defRPr/>
            </a:pPr>
            <a:r>
              <a:rPr lang="en-US" dirty="0" smtClean="0">
                <a:solidFill>
                  <a:srgbClr val="1B4298"/>
                </a:solidFill>
              </a:rPr>
              <a:t>1.8 </a:t>
            </a:r>
            <a:r>
              <a:rPr lang="en-US" dirty="0">
                <a:solidFill>
                  <a:srgbClr val="1B4298"/>
                </a:solidFill>
              </a:rPr>
              <a:t>M unique visits to IWantToBeRecycled.org since launch</a:t>
            </a:r>
          </a:p>
          <a:p>
            <a:endParaRPr lang="en-US" dirty="0"/>
          </a:p>
        </p:txBody>
      </p:sp>
      <p:sp>
        <p:nvSpPr>
          <p:cNvPr id="4" name="Slide Number Placeholder 3"/>
          <p:cNvSpPr>
            <a:spLocks noGrp="1"/>
          </p:cNvSpPr>
          <p:nvPr>
            <p:ph type="sldNum" sz="quarter" idx="10"/>
          </p:nvPr>
        </p:nvSpPr>
        <p:spPr/>
        <p:txBody>
          <a:bodyPr/>
          <a:lstStyle/>
          <a:p>
            <a:fld id="{3DC7C39A-24D8-9041-A5B3-82091EE4447A}" type="slidenum">
              <a:rPr lang="en-US" smtClean="0"/>
              <a:t>21</a:t>
            </a:fld>
            <a:endParaRPr lang="en-US"/>
          </a:p>
        </p:txBody>
      </p:sp>
    </p:spTree>
    <p:extLst>
      <p:ext uri="{BB962C8B-B14F-4D97-AF65-F5344CB8AC3E}">
        <p14:creationId xmlns:p14="http://schemas.microsoft.com/office/powerpoint/2010/main" val="9240414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smtClean="0"/>
          </a:p>
          <a:p>
            <a:endParaRPr lang="en-US" dirty="0" smtClean="0"/>
          </a:p>
          <a:p>
            <a:r>
              <a:rPr lang="en-US" dirty="0" smtClean="0"/>
              <a:t>Address Integrated Waste</a:t>
            </a:r>
            <a:r>
              <a:rPr lang="en-US" baseline="0" dirty="0" smtClean="0"/>
              <a:t> Management – Recycling and Trash pick up</a:t>
            </a:r>
            <a:endParaRPr lang="en-US" dirty="0"/>
          </a:p>
        </p:txBody>
      </p:sp>
      <p:sp>
        <p:nvSpPr>
          <p:cNvPr id="4" name="Slide Number Placeholder 3"/>
          <p:cNvSpPr>
            <a:spLocks noGrp="1"/>
          </p:cNvSpPr>
          <p:nvPr>
            <p:ph type="sldNum" sz="quarter" idx="10"/>
          </p:nvPr>
        </p:nvSpPr>
        <p:spPr/>
        <p:txBody>
          <a:bodyPr/>
          <a:lstStyle/>
          <a:p>
            <a:fld id="{6083B4A3-29C7-4024-AF82-C5D6FD94BB8D}" type="slidenum">
              <a:rPr lang="en-US" smtClean="0"/>
              <a:pPr/>
              <a:t>22</a:t>
            </a:fld>
            <a:endParaRPr lang="en-US"/>
          </a:p>
        </p:txBody>
      </p:sp>
    </p:spTree>
    <p:extLst>
      <p:ext uri="{BB962C8B-B14F-4D97-AF65-F5344CB8AC3E}">
        <p14:creationId xmlns:p14="http://schemas.microsoft.com/office/powerpoint/2010/main" val="7076545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7392" eaLnBrk="0" hangingPunct="0">
              <a:defRPr>
                <a:solidFill>
                  <a:schemeClr val="tx1"/>
                </a:solidFill>
                <a:latin typeface="Arial" charset="0"/>
              </a:defRPr>
            </a:lvl1pPr>
            <a:lvl2pPr marL="749912" indent="-288428" defTabSz="937392" eaLnBrk="0" hangingPunct="0">
              <a:defRPr>
                <a:solidFill>
                  <a:schemeClr val="tx1"/>
                </a:solidFill>
                <a:latin typeface="Arial" charset="0"/>
              </a:defRPr>
            </a:lvl2pPr>
            <a:lvl3pPr marL="1153711" indent="-230742" defTabSz="937392" eaLnBrk="0" hangingPunct="0">
              <a:defRPr>
                <a:solidFill>
                  <a:schemeClr val="tx1"/>
                </a:solidFill>
                <a:latin typeface="Arial" charset="0"/>
              </a:defRPr>
            </a:lvl3pPr>
            <a:lvl4pPr marL="1615197" indent="-230742" defTabSz="937392" eaLnBrk="0" hangingPunct="0">
              <a:defRPr>
                <a:solidFill>
                  <a:schemeClr val="tx1"/>
                </a:solidFill>
                <a:latin typeface="Arial" charset="0"/>
              </a:defRPr>
            </a:lvl4pPr>
            <a:lvl5pPr marL="2076679" indent="-230742" defTabSz="937392" eaLnBrk="0" hangingPunct="0">
              <a:defRPr>
                <a:solidFill>
                  <a:schemeClr val="tx1"/>
                </a:solidFill>
                <a:latin typeface="Arial" charset="0"/>
              </a:defRPr>
            </a:lvl5pPr>
            <a:lvl6pPr marL="2538166" indent="-230742" defTabSz="937392" eaLnBrk="0" fontAlgn="base" hangingPunct="0">
              <a:spcBef>
                <a:spcPct val="0"/>
              </a:spcBef>
              <a:spcAft>
                <a:spcPct val="0"/>
              </a:spcAft>
              <a:defRPr>
                <a:solidFill>
                  <a:schemeClr val="tx1"/>
                </a:solidFill>
                <a:latin typeface="Arial" charset="0"/>
              </a:defRPr>
            </a:lvl6pPr>
            <a:lvl7pPr marL="2999651" indent="-230742" defTabSz="937392" eaLnBrk="0" fontAlgn="base" hangingPunct="0">
              <a:spcBef>
                <a:spcPct val="0"/>
              </a:spcBef>
              <a:spcAft>
                <a:spcPct val="0"/>
              </a:spcAft>
              <a:defRPr>
                <a:solidFill>
                  <a:schemeClr val="tx1"/>
                </a:solidFill>
                <a:latin typeface="Arial" charset="0"/>
              </a:defRPr>
            </a:lvl7pPr>
            <a:lvl8pPr marL="3461135" indent="-230742" defTabSz="937392" eaLnBrk="0" fontAlgn="base" hangingPunct="0">
              <a:spcBef>
                <a:spcPct val="0"/>
              </a:spcBef>
              <a:spcAft>
                <a:spcPct val="0"/>
              </a:spcAft>
              <a:defRPr>
                <a:solidFill>
                  <a:schemeClr val="tx1"/>
                </a:solidFill>
                <a:latin typeface="Arial" charset="0"/>
              </a:defRPr>
            </a:lvl8pPr>
            <a:lvl9pPr marL="3922619" indent="-230742" defTabSz="937392" eaLnBrk="0" fontAlgn="base" hangingPunct="0">
              <a:spcBef>
                <a:spcPct val="0"/>
              </a:spcBef>
              <a:spcAft>
                <a:spcPct val="0"/>
              </a:spcAft>
              <a:defRPr>
                <a:solidFill>
                  <a:schemeClr val="tx1"/>
                </a:solidFill>
                <a:latin typeface="Arial" charset="0"/>
              </a:defRPr>
            </a:lvl9pPr>
          </a:lstStyle>
          <a:p>
            <a:fld id="{4E5E1555-8DF0-4CBF-9A85-715F39567A5A}" type="slidenum">
              <a:rPr lang="en-US" smtClean="0">
                <a:latin typeface="Times New Roman" pitchFamily="18" charset="0"/>
              </a:rPr>
              <a:pPr/>
              <a:t>23</a:t>
            </a:fld>
            <a:endParaRPr lang="en-US" dirty="0" smtClean="0">
              <a:latin typeface="Times New Roman" pitchFamily="18" charset="0"/>
            </a:endParaRPr>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xfrm>
            <a:off x="947212" y="4277969"/>
            <a:ext cx="5208054" cy="440444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b="0" dirty="0" smtClean="0"/>
          </a:p>
          <a:p>
            <a:r>
              <a:rPr lang="en-US" b="0" dirty="0" smtClean="0"/>
              <a:t>SUNY Oswego Case</a:t>
            </a:r>
            <a:r>
              <a:rPr lang="en-US" b="0" baseline="0" dirty="0" smtClean="0"/>
              <a:t> Study:  </a:t>
            </a:r>
          </a:p>
          <a:p>
            <a:r>
              <a:rPr lang="en-US" b="0" baseline="0" dirty="0" smtClean="0"/>
              <a:t>- Tap In 2016 during Recycle Mania. </a:t>
            </a:r>
          </a:p>
          <a:p>
            <a:r>
              <a:rPr lang="en-US" dirty="0" smtClean="0"/>
              <a:t>- Distributed over 2,500 reusable water bottles and over 1,500 </a:t>
            </a:r>
            <a:r>
              <a:rPr lang="en-US" dirty="0" err="1" smtClean="0"/>
              <a:t>reuse­tracking</a:t>
            </a:r>
            <a:r>
              <a:rPr lang="en-US" dirty="0" smtClean="0"/>
              <a:t> stickers in a program aimed to give students the opportunity avoid disposable single</a:t>
            </a:r>
            <a:r>
              <a:rPr lang="en-US" baseline="0" dirty="0" smtClean="0"/>
              <a:t> </a:t>
            </a:r>
            <a:r>
              <a:rPr lang="en-US" dirty="0" smtClean="0"/>
              <a:t>­use water bottles and track their impact. </a:t>
            </a:r>
          </a:p>
          <a:p>
            <a:r>
              <a:rPr lang="en-US" dirty="0" smtClean="0"/>
              <a:t>- Upon</a:t>
            </a:r>
            <a:r>
              <a:rPr lang="en-US" baseline="0" dirty="0" smtClean="0"/>
              <a:t> completion, finished</a:t>
            </a:r>
            <a:r>
              <a:rPr lang="en-US" dirty="0" smtClean="0"/>
              <a:t> </a:t>
            </a:r>
            <a:r>
              <a:rPr lang="en-US" dirty="0" err="1" smtClean="0"/>
              <a:t>Recyclemania</a:t>
            </a:r>
            <a:r>
              <a:rPr lang="en-US" dirty="0" smtClean="0"/>
              <a:t> campaign with</a:t>
            </a:r>
            <a:r>
              <a:rPr lang="en-US" baseline="0" dirty="0" smtClean="0"/>
              <a:t> </a:t>
            </a:r>
            <a:r>
              <a:rPr lang="en-US" dirty="0" smtClean="0"/>
              <a:t>22,000-­23,000 plastic water bottles diverted from the waste stream. </a:t>
            </a:r>
          </a:p>
          <a:p>
            <a:endParaRPr lang="en-US" b="1" baseline="0" dirty="0" smtClean="0"/>
          </a:p>
          <a:p>
            <a:r>
              <a:rPr lang="en-US" b="1" baseline="0" dirty="0" smtClean="0"/>
              <a:t>http://curc3r.org/wp-content/uploads/2016/04/SUNY-Oswego-Tap-In-2016.pdf</a:t>
            </a:r>
          </a:p>
          <a:p>
            <a:r>
              <a:rPr lang="en-US" b="1" dirty="0" smtClean="0"/>
              <a:t>http://www.bottlesupglass.com/wp-content/uploads/2011/08/Facts-About-Plastic-Bottles-and-Bottled-Water.pdf</a:t>
            </a:r>
          </a:p>
          <a:p>
            <a:endParaRPr lang="en-US" b="1" dirty="0" smtClean="0"/>
          </a:p>
          <a:p>
            <a:r>
              <a:rPr lang="en-US" b="1" dirty="0" smtClean="0"/>
              <a:t>http://greenliving.lovetoknow.com/Reusing_Plastic_Water_Bottles</a:t>
            </a:r>
          </a:p>
          <a:p>
            <a:endParaRPr lang="en-US" b="1" dirty="0" smtClean="0"/>
          </a:p>
        </p:txBody>
      </p:sp>
    </p:spTree>
    <p:extLst>
      <p:ext uri="{BB962C8B-B14F-4D97-AF65-F5344CB8AC3E}">
        <p14:creationId xmlns:p14="http://schemas.microsoft.com/office/powerpoint/2010/main" val="8358288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Cherry Blossom Festival – photo taken from Washington</a:t>
            </a:r>
            <a:r>
              <a:rPr lang="en-US" baseline="0" dirty="0" smtClean="0"/>
              <a:t> Post article – </a:t>
            </a:r>
            <a:r>
              <a:rPr lang="en-US" baseline="0" dirty="0" err="1" smtClean="0"/>
              <a:t>embarassing</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6083B4A3-29C7-4024-AF82-C5D6FD94BB8D}" type="slidenum">
              <a:rPr lang="en-US" smtClean="0"/>
              <a:pPr/>
              <a:t>6</a:t>
            </a:fld>
            <a:endParaRPr lang="en-US"/>
          </a:p>
        </p:txBody>
      </p:sp>
    </p:spTree>
    <p:extLst>
      <p:ext uri="{BB962C8B-B14F-4D97-AF65-F5344CB8AC3E}">
        <p14:creationId xmlns:p14="http://schemas.microsoft.com/office/powerpoint/2010/main" val="9199866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7392" eaLnBrk="0" hangingPunct="0">
              <a:defRPr>
                <a:solidFill>
                  <a:schemeClr val="tx1"/>
                </a:solidFill>
                <a:latin typeface="Arial" charset="0"/>
              </a:defRPr>
            </a:lvl1pPr>
            <a:lvl2pPr marL="749912" indent="-288428" defTabSz="937392" eaLnBrk="0" hangingPunct="0">
              <a:defRPr>
                <a:solidFill>
                  <a:schemeClr val="tx1"/>
                </a:solidFill>
                <a:latin typeface="Arial" charset="0"/>
              </a:defRPr>
            </a:lvl2pPr>
            <a:lvl3pPr marL="1153711" indent="-230742" defTabSz="937392" eaLnBrk="0" hangingPunct="0">
              <a:defRPr>
                <a:solidFill>
                  <a:schemeClr val="tx1"/>
                </a:solidFill>
                <a:latin typeface="Arial" charset="0"/>
              </a:defRPr>
            </a:lvl3pPr>
            <a:lvl4pPr marL="1615197" indent="-230742" defTabSz="937392" eaLnBrk="0" hangingPunct="0">
              <a:defRPr>
                <a:solidFill>
                  <a:schemeClr val="tx1"/>
                </a:solidFill>
                <a:latin typeface="Arial" charset="0"/>
              </a:defRPr>
            </a:lvl4pPr>
            <a:lvl5pPr marL="2076679" indent="-230742" defTabSz="937392" eaLnBrk="0" hangingPunct="0">
              <a:defRPr>
                <a:solidFill>
                  <a:schemeClr val="tx1"/>
                </a:solidFill>
                <a:latin typeface="Arial" charset="0"/>
              </a:defRPr>
            </a:lvl5pPr>
            <a:lvl6pPr marL="2538166" indent="-230742" defTabSz="937392" eaLnBrk="0" fontAlgn="base" hangingPunct="0">
              <a:spcBef>
                <a:spcPct val="0"/>
              </a:spcBef>
              <a:spcAft>
                <a:spcPct val="0"/>
              </a:spcAft>
              <a:defRPr>
                <a:solidFill>
                  <a:schemeClr val="tx1"/>
                </a:solidFill>
                <a:latin typeface="Arial" charset="0"/>
              </a:defRPr>
            </a:lvl6pPr>
            <a:lvl7pPr marL="2999651" indent="-230742" defTabSz="937392" eaLnBrk="0" fontAlgn="base" hangingPunct="0">
              <a:spcBef>
                <a:spcPct val="0"/>
              </a:spcBef>
              <a:spcAft>
                <a:spcPct val="0"/>
              </a:spcAft>
              <a:defRPr>
                <a:solidFill>
                  <a:schemeClr val="tx1"/>
                </a:solidFill>
                <a:latin typeface="Arial" charset="0"/>
              </a:defRPr>
            </a:lvl7pPr>
            <a:lvl8pPr marL="3461135" indent="-230742" defTabSz="937392" eaLnBrk="0" fontAlgn="base" hangingPunct="0">
              <a:spcBef>
                <a:spcPct val="0"/>
              </a:spcBef>
              <a:spcAft>
                <a:spcPct val="0"/>
              </a:spcAft>
              <a:defRPr>
                <a:solidFill>
                  <a:schemeClr val="tx1"/>
                </a:solidFill>
                <a:latin typeface="Arial" charset="0"/>
              </a:defRPr>
            </a:lvl8pPr>
            <a:lvl9pPr marL="3922619" indent="-230742" defTabSz="937392" eaLnBrk="0" fontAlgn="base" hangingPunct="0">
              <a:spcBef>
                <a:spcPct val="0"/>
              </a:spcBef>
              <a:spcAft>
                <a:spcPct val="0"/>
              </a:spcAft>
              <a:defRPr>
                <a:solidFill>
                  <a:schemeClr val="tx1"/>
                </a:solidFill>
                <a:latin typeface="Arial" charset="0"/>
              </a:defRPr>
            </a:lvl9pPr>
          </a:lstStyle>
          <a:p>
            <a:fld id="{4E5E1555-8DF0-4CBF-9A85-715F39567A5A}" type="slidenum">
              <a:rPr lang="en-US" smtClean="0">
                <a:latin typeface="Times New Roman" pitchFamily="18" charset="0"/>
              </a:rPr>
              <a:pPr/>
              <a:t>24</a:t>
            </a:fld>
            <a:endParaRPr lang="en-US" dirty="0" smtClean="0">
              <a:latin typeface="Times New Roman" pitchFamily="18" charset="0"/>
            </a:endParaRPr>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xfrm>
            <a:off x="947212" y="4277969"/>
            <a:ext cx="5208054" cy="440444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dirty="0" smtClean="0"/>
              <a:t>http://www.bagtheban.com/</a:t>
            </a:r>
          </a:p>
          <a:p>
            <a:endParaRPr lang="en-US" b="1" dirty="0" smtClean="0"/>
          </a:p>
          <a:p>
            <a:r>
              <a:rPr lang="en-US" b="1" dirty="0" smtClean="0"/>
              <a:t>https://www.plasticsindustry.org/files/about/fbf/myths+facts_grocerybags.pdflearn-the-facts/recycling</a:t>
            </a:r>
          </a:p>
        </p:txBody>
      </p:sp>
    </p:spTree>
    <p:extLst>
      <p:ext uri="{BB962C8B-B14F-4D97-AF65-F5344CB8AC3E}">
        <p14:creationId xmlns:p14="http://schemas.microsoft.com/office/powerpoint/2010/main" val="39572058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7392" eaLnBrk="0" hangingPunct="0">
              <a:defRPr>
                <a:solidFill>
                  <a:schemeClr val="tx1"/>
                </a:solidFill>
                <a:latin typeface="Arial" charset="0"/>
              </a:defRPr>
            </a:lvl1pPr>
            <a:lvl2pPr marL="749912" indent="-288428" defTabSz="937392" eaLnBrk="0" hangingPunct="0">
              <a:defRPr>
                <a:solidFill>
                  <a:schemeClr val="tx1"/>
                </a:solidFill>
                <a:latin typeface="Arial" charset="0"/>
              </a:defRPr>
            </a:lvl2pPr>
            <a:lvl3pPr marL="1153711" indent="-230742" defTabSz="937392" eaLnBrk="0" hangingPunct="0">
              <a:defRPr>
                <a:solidFill>
                  <a:schemeClr val="tx1"/>
                </a:solidFill>
                <a:latin typeface="Arial" charset="0"/>
              </a:defRPr>
            </a:lvl3pPr>
            <a:lvl4pPr marL="1615197" indent="-230742" defTabSz="937392" eaLnBrk="0" hangingPunct="0">
              <a:defRPr>
                <a:solidFill>
                  <a:schemeClr val="tx1"/>
                </a:solidFill>
                <a:latin typeface="Arial" charset="0"/>
              </a:defRPr>
            </a:lvl4pPr>
            <a:lvl5pPr marL="2076679" indent="-230742" defTabSz="937392" eaLnBrk="0" hangingPunct="0">
              <a:defRPr>
                <a:solidFill>
                  <a:schemeClr val="tx1"/>
                </a:solidFill>
                <a:latin typeface="Arial" charset="0"/>
              </a:defRPr>
            </a:lvl5pPr>
            <a:lvl6pPr marL="2538166" indent="-230742" defTabSz="937392" eaLnBrk="0" fontAlgn="base" hangingPunct="0">
              <a:spcBef>
                <a:spcPct val="0"/>
              </a:spcBef>
              <a:spcAft>
                <a:spcPct val="0"/>
              </a:spcAft>
              <a:defRPr>
                <a:solidFill>
                  <a:schemeClr val="tx1"/>
                </a:solidFill>
                <a:latin typeface="Arial" charset="0"/>
              </a:defRPr>
            </a:lvl6pPr>
            <a:lvl7pPr marL="2999651" indent="-230742" defTabSz="937392" eaLnBrk="0" fontAlgn="base" hangingPunct="0">
              <a:spcBef>
                <a:spcPct val="0"/>
              </a:spcBef>
              <a:spcAft>
                <a:spcPct val="0"/>
              </a:spcAft>
              <a:defRPr>
                <a:solidFill>
                  <a:schemeClr val="tx1"/>
                </a:solidFill>
                <a:latin typeface="Arial" charset="0"/>
              </a:defRPr>
            </a:lvl7pPr>
            <a:lvl8pPr marL="3461135" indent="-230742" defTabSz="937392" eaLnBrk="0" fontAlgn="base" hangingPunct="0">
              <a:spcBef>
                <a:spcPct val="0"/>
              </a:spcBef>
              <a:spcAft>
                <a:spcPct val="0"/>
              </a:spcAft>
              <a:defRPr>
                <a:solidFill>
                  <a:schemeClr val="tx1"/>
                </a:solidFill>
                <a:latin typeface="Arial" charset="0"/>
              </a:defRPr>
            </a:lvl8pPr>
            <a:lvl9pPr marL="3922619" indent="-230742" defTabSz="937392" eaLnBrk="0" fontAlgn="base" hangingPunct="0">
              <a:spcBef>
                <a:spcPct val="0"/>
              </a:spcBef>
              <a:spcAft>
                <a:spcPct val="0"/>
              </a:spcAft>
              <a:defRPr>
                <a:solidFill>
                  <a:schemeClr val="tx1"/>
                </a:solidFill>
                <a:latin typeface="Arial" charset="0"/>
              </a:defRPr>
            </a:lvl9pPr>
          </a:lstStyle>
          <a:p>
            <a:fld id="{4E5E1555-8DF0-4CBF-9A85-715F39567A5A}" type="slidenum">
              <a:rPr lang="en-US" smtClean="0">
                <a:latin typeface="Times New Roman" pitchFamily="18" charset="0"/>
              </a:rPr>
              <a:pPr/>
              <a:t>26</a:t>
            </a:fld>
            <a:endParaRPr lang="en-US" dirty="0" smtClean="0">
              <a:latin typeface="Times New Roman" pitchFamily="18" charset="0"/>
            </a:endParaRPr>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xfrm>
            <a:off x="947212" y="4277969"/>
            <a:ext cx="5208054" cy="440444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dirty="0" smtClean="0"/>
              <a:t>http://earth911.com/eco-tech/20-e-waste-facts/</a:t>
            </a:r>
          </a:p>
        </p:txBody>
      </p:sp>
    </p:spTree>
    <p:extLst>
      <p:ext uri="{BB962C8B-B14F-4D97-AF65-F5344CB8AC3E}">
        <p14:creationId xmlns:p14="http://schemas.microsoft.com/office/powerpoint/2010/main" val="2694669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7392" eaLnBrk="0" hangingPunct="0">
              <a:defRPr>
                <a:solidFill>
                  <a:schemeClr val="tx1"/>
                </a:solidFill>
                <a:latin typeface="Arial" charset="0"/>
              </a:defRPr>
            </a:lvl1pPr>
            <a:lvl2pPr marL="749912" indent="-288428" defTabSz="937392" eaLnBrk="0" hangingPunct="0">
              <a:defRPr>
                <a:solidFill>
                  <a:schemeClr val="tx1"/>
                </a:solidFill>
                <a:latin typeface="Arial" charset="0"/>
              </a:defRPr>
            </a:lvl2pPr>
            <a:lvl3pPr marL="1153711" indent="-230742" defTabSz="937392" eaLnBrk="0" hangingPunct="0">
              <a:defRPr>
                <a:solidFill>
                  <a:schemeClr val="tx1"/>
                </a:solidFill>
                <a:latin typeface="Arial" charset="0"/>
              </a:defRPr>
            </a:lvl3pPr>
            <a:lvl4pPr marL="1615197" indent="-230742" defTabSz="937392" eaLnBrk="0" hangingPunct="0">
              <a:defRPr>
                <a:solidFill>
                  <a:schemeClr val="tx1"/>
                </a:solidFill>
                <a:latin typeface="Arial" charset="0"/>
              </a:defRPr>
            </a:lvl4pPr>
            <a:lvl5pPr marL="2076679" indent="-230742" defTabSz="937392" eaLnBrk="0" hangingPunct="0">
              <a:defRPr>
                <a:solidFill>
                  <a:schemeClr val="tx1"/>
                </a:solidFill>
                <a:latin typeface="Arial" charset="0"/>
              </a:defRPr>
            </a:lvl5pPr>
            <a:lvl6pPr marL="2538166" indent="-230742" defTabSz="937392" eaLnBrk="0" fontAlgn="base" hangingPunct="0">
              <a:spcBef>
                <a:spcPct val="0"/>
              </a:spcBef>
              <a:spcAft>
                <a:spcPct val="0"/>
              </a:spcAft>
              <a:defRPr>
                <a:solidFill>
                  <a:schemeClr val="tx1"/>
                </a:solidFill>
                <a:latin typeface="Arial" charset="0"/>
              </a:defRPr>
            </a:lvl6pPr>
            <a:lvl7pPr marL="2999651" indent="-230742" defTabSz="937392" eaLnBrk="0" fontAlgn="base" hangingPunct="0">
              <a:spcBef>
                <a:spcPct val="0"/>
              </a:spcBef>
              <a:spcAft>
                <a:spcPct val="0"/>
              </a:spcAft>
              <a:defRPr>
                <a:solidFill>
                  <a:schemeClr val="tx1"/>
                </a:solidFill>
                <a:latin typeface="Arial" charset="0"/>
              </a:defRPr>
            </a:lvl7pPr>
            <a:lvl8pPr marL="3461135" indent="-230742" defTabSz="937392" eaLnBrk="0" fontAlgn="base" hangingPunct="0">
              <a:spcBef>
                <a:spcPct val="0"/>
              </a:spcBef>
              <a:spcAft>
                <a:spcPct val="0"/>
              </a:spcAft>
              <a:defRPr>
                <a:solidFill>
                  <a:schemeClr val="tx1"/>
                </a:solidFill>
                <a:latin typeface="Arial" charset="0"/>
              </a:defRPr>
            </a:lvl8pPr>
            <a:lvl9pPr marL="3922619" indent="-230742" defTabSz="937392" eaLnBrk="0" fontAlgn="base" hangingPunct="0">
              <a:spcBef>
                <a:spcPct val="0"/>
              </a:spcBef>
              <a:spcAft>
                <a:spcPct val="0"/>
              </a:spcAft>
              <a:defRPr>
                <a:solidFill>
                  <a:schemeClr val="tx1"/>
                </a:solidFill>
                <a:latin typeface="Arial" charset="0"/>
              </a:defRPr>
            </a:lvl9pPr>
          </a:lstStyle>
          <a:p>
            <a:fld id="{4E5E1555-8DF0-4CBF-9A85-715F39567A5A}" type="slidenum">
              <a:rPr lang="en-US" smtClean="0">
                <a:latin typeface="Times New Roman" pitchFamily="18" charset="0"/>
              </a:rPr>
              <a:pPr/>
              <a:t>27</a:t>
            </a:fld>
            <a:endParaRPr lang="en-US" dirty="0" smtClean="0">
              <a:latin typeface="Times New Roman" pitchFamily="18" charset="0"/>
            </a:endParaRPr>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xfrm>
            <a:off x="947212" y="4277969"/>
            <a:ext cx="5208054" cy="440444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dirty="0" smtClean="0"/>
              <a:t>http://www.smartasn.org/educators-kids/textile_recycling_fact_sheet.pdf</a:t>
            </a:r>
          </a:p>
        </p:txBody>
      </p:sp>
    </p:spTree>
    <p:extLst>
      <p:ext uri="{BB962C8B-B14F-4D97-AF65-F5344CB8AC3E}">
        <p14:creationId xmlns:p14="http://schemas.microsoft.com/office/powerpoint/2010/main" val="2503097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7392" eaLnBrk="0" hangingPunct="0">
              <a:defRPr>
                <a:solidFill>
                  <a:schemeClr val="tx1"/>
                </a:solidFill>
                <a:latin typeface="Arial" charset="0"/>
              </a:defRPr>
            </a:lvl1pPr>
            <a:lvl2pPr marL="749912" indent="-288428" defTabSz="937392" eaLnBrk="0" hangingPunct="0">
              <a:defRPr>
                <a:solidFill>
                  <a:schemeClr val="tx1"/>
                </a:solidFill>
                <a:latin typeface="Arial" charset="0"/>
              </a:defRPr>
            </a:lvl2pPr>
            <a:lvl3pPr marL="1153711" indent="-230742" defTabSz="937392" eaLnBrk="0" hangingPunct="0">
              <a:defRPr>
                <a:solidFill>
                  <a:schemeClr val="tx1"/>
                </a:solidFill>
                <a:latin typeface="Arial" charset="0"/>
              </a:defRPr>
            </a:lvl3pPr>
            <a:lvl4pPr marL="1615197" indent="-230742" defTabSz="937392" eaLnBrk="0" hangingPunct="0">
              <a:defRPr>
                <a:solidFill>
                  <a:schemeClr val="tx1"/>
                </a:solidFill>
                <a:latin typeface="Arial" charset="0"/>
              </a:defRPr>
            </a:lvl4pPr>
            <a:lvl5pPr marL="2076679" indent="-230742" defTabSz="937392" eaLnBrk="0" hangingPunct="0">
              <a:defRPr>
                <a:solidFill>
                  <a:schemeClr val="tx1"/>
                </a:solidFill>
                <a:latin typeface="Arial" charset="0"/>
              </a:defRPr>
            </a:lvl5pPr>
            <a:lvl6pPr marL="2538166" indent="-230742" defTabSz="937392" eaLnBrk="0" fontAlgn="base" hangingPunct="0">
              <a:spcBef>
                <a:spcPct val="0"/>
              </a:spcBef>
              <a:spcAft>
                <a:spcPct val="0"/>
              </a:spcAft>
              <a:defRPr>
                <a:solidFill>
                  <a:schemeClr val="tx1"/>
                </a:solidFill>
                <a:latin typeface="Arial" charset="0"/>
              </a:defRPr>
            </a:lvl6pPr>
            <a:lvl7pPr marL="2999651" indent="-230742" defTabSz="937392" eaLnBrk="0" fontAlgn="base" hangingPunct="0">
              <a:spcBef>
                <a:spcPct val="0"/>
              </a:spcBef>
              <a:spcAft>
                <a:spcPct val="0"/>
              </a:spcAft>
              <a:defRPr>
                <a:solidFill>
                  <a:schemeClr val="tx1"/>
                </a:solidFill>
                <a:latin typeface="Arial" charset="0"/>
              </a:defRPr>
            </a:lvl7pPr>
            <a:lvl8pPr marL="3461135" indent="-230742" defTabSz="937392" eaLnBrk="0" fontAlgn="base" hangingPunct="0">
              <a:spcBef>
                <a:spcPct val="0"/>
              </a:spcBef>
              <a:spcAft>
                <a:spcPct val="0"/>
              </a:spcAft>
              <a:defRPr>
                <a:solidFill>
                  <a:schemeClr val="tx1"/>
                </a:solidFill>
                <a:latin typeface="Arial" charset="0"/>
              </a:defRPr>
            </a:lvl8pPr>
            <a:lvl9pPr marL="3922619" indent="-230742" defTabSz="937392" eaLnBrk="0" fontAlgn="base" hangingPunct="0">
              <a:spcBef>
                <a:spcPct val="0"/>
              </a:spcBef>
              <a:spcAft>
                <a:spcPct val="0"/>
              </a:spcAft>
              <a:defRPr>
                <a:solidFill>
                  <a:schemeClr val="tx1"/>
                </a:solidFill>
                <a:latin typeface="Arial" charset="0"/>
              </a:defRPr>
            </a:lvl9pPr>
          </a:lstStyle>
          <a:p>
            <a:fld id="{4E5E1555-8DF0-4CBF-9A85-715F39567A5A}" type="slidenum">
              <a:rPr lang="en-US" smtClean="0">
                <a:latin typeface="Times New Roman" pitchFamily="18" charset="0"/>
              </a:rPr>
              <a:pPr/>
              <a:t>28</a:t>
            </a:fld>
            <a:endParaRPr lang="en-US" dirty="0" smtClean="0">
              <a:latin typeface="Times New Roman" pitchFamily="18" charset="0"/>
            </a:endParaRPr>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xfrm>
            <a:off x="947212" y="4277969"/>
            <a:ext cx="5208054" cy="440444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dirty="0" smtClean="0"/>
              <a:t>NERC</a:t>
            </a:r>
          </a:p>
        </p:txBody>
      </p:sp>
    </p:spTree>
    <p:extLst>
      <p:ext uri="{BB962C8B-B14F-4D97-AF65-F5344CB8AC3E}">
        <p14:creationId xmlns:p14="http://schemas.microsoft.com/office/powerpoint/2010/main" val="13025620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7392" eaLnBrk="0" hangingPunct="0">
              <a:defRPr>
                <a:solidFill>
                  <a:schemeClr val="tx1"/>
                </a:solidFill>
                <a:latin typeface="Arial" charset="0"/>
              </a:defRPr>
            </a:lvl1pPr>
            <a:lvl2pPr marL="749912" indent="-288428" defTabSz="937392" eaLnBrk="0" hangingPunct="0">
              <a:defRPr>
                <a:solidFill>
                  <a:schemeClr val="tx1"/>
                </a:solidFill>
                <a:latin typeface="Arial" charset="0"/>
              </a:defRPr>
            </a:lvl2pPr>
            <a:lvl3pPr marL="1153711" indent="-230742" defTabSz="937392" eaLnBrk="0" hangingPunct="0">
              <a:defRPr>
                <a:solidFill>
                  <a:schemeClr val="tx1"/>
                </a:solidFill>
                <a:latin typeface="Arial" charset="0"/>
              </a:defRPr>
            </a:lvl3pPr>
            <a:lvl4pPr marL="1615197" indent="-230742" defTabSz="937392" eaLnBrk="0" hangingPunct="0">
              <a:defRPr>
                <a:solidFill>
                  <a:schemeClr val="tx1"/>
                </a:solidFill>
                <a:latin typeface="Arial" charset="0"/>
              </a:defRPr>
            </a:lvl4pPr>
            <a:lvl5pPr marL="2076679" indent="-230742" defTabSz="937392" eaLnBrk="0" hangingPunct="0">
              <a:defRPr>
                <a:solidFill>
                  <a:schemeClr val="tx1"/>
                </a:solidFill>
                <a:latin typeface="Arial" charset="0"/>
              </a:defRPr>
            </a:lvl5pPr>
            <a:lvl6pPr marL="2538166" indent="-230742" defTabSz="937392" eaLnBrk="0" fontAlgn="base" hangingPunct="0">
              <a:spcBef>
                <a:spcPct val="0"/>
              </a:spcBef>
              <a:spcAft>
                <a:spcPct val="0"/>
              </a:spcAft>
              <a:defRPr>
                <a:solidFill>
                  <a:schemeClr val="tx1"/>
                </a:solidFill>
                <a:latin typeface="Arial" charset="0"/>
              </a:defRPr>
            </a:lvl6pPr>
            <a:lvl7pPr marL="2999651" indent="-230742" defTabSz="937392" eaLnBrk="0" fontAlgn="base" hangingPunct="0">
              <a:spcBef>
                <a:spcPct val="0"/>
              </a:spcBef>
              <a:spcAft>
                <a:spcPct val="0"/>
              </a:spcAft>
              <a:defRPr>
                <a:solidFill>
                  <a:schemeClr val="tx1"/>
                </a:solidFill>
                <a:latin typeface="Arial" charset="0"/>
              </a:defRPr>
            </a:lvl7pPr>
            <a:lvl8pPr marL="3461135" indent="-230742" defTabSz="937392" eaLnBrk="0" fontAlgn="base" hangingPunct="0">
              <a:spcBef>
                <a:spcPct val="0"/>
              </a:spcBef>
              <a:spcAft>
                <a:spcPct val="0"/>
              </a:spcAft>
              <a:defRPr>
                <a:solidFill>
                  <a:schemeClr val="tx1"/>
                </a:solidFill>
                <a:latin typeface="Arial" charset="0"/>
              </a:defRPr>
            </a:lvl8pPr>
            <a:lvl9pPr marL="3922619" indent="-230742" defTabSz="937392" eaLnBrk="0" fontAlgn="base" hangingPunct="0">
              <a:spcBef>
                <a:spcPct val="0"/>
              </a:spcBef>
              <a:spcAft>
                <a:spcPct val="0"/>
              </a:spcAft>
              <a:defRPr>
                <a:solidFill>
                  <a:schemeClr val="tx1"/>
                </a:solidFill>
                <a:latin typeface="Arial" charset="0"/>
              </a:defRPr>
            </a:lvl9pPr>
          </a:lstStyle>
          <a:p>
            <a:fld id="{4E5E1555-8DF0-4CBF-9A85-715F39567A5A}" type="slidenum">
              <a:rPr lang="en-US" smtClean="0">
                <a:latin typeface="Times New Roman" pitchFamily="18" charset="0"/>
              </a:rPr>
              <a:pPr/>
              <a:t>29</a:t>
            </a:fld>
            <a:endParaRPr lang="en-US" dirty="0" smtClean="0">
              <a:latin typeface="Times New Roman" pitchFamily="18" charset="0"/>
            </a:endParaRPr>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xfrm>
            <a:off x="947212" y="4277969"/>
            <a:ext cx="5208054" cy="440444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b="1" dirty="0" smtClean="0"/>
          </a:p>
        </p:txBody>
      </p:sp>
    </p:spTree>
    <p:extLst>
      <p:ext uri="{BB962C8B-B14F-4D97-AF65-F5344CB8AC3E}">
        <p14:creationId xmlns:p14="http://schemas.microsoft.com/office/powerpoint/2010/main" val="42689895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defTabSz="893597">
              <a:defRPr/>
            </a:pPr>
            <a:endParaRPr lang="en-US" dirty="0" smtClean="0"/>
          </a:p>
          <a:p>
            <a:pPr marL="0" lvl="1" defTabSz="893597">
              <a:defRPr/>
            </a:pPr>
            <a:r>
              <a:rPr lang="en-US" dirty="0" smtClean="0"/>
              <a:t>Park bench giveaway for 5</a:t>
            </a:r>
            <a:r>
              <a:rPr lang="en-US" baseline="0" dirty="0" smtClean="0"/>
              <a:t> random pledge takers </a:t>
            </a:r>
            <a:endParaRPr lang="en-US" dirty="0" smtClean="0"/>
          </a:p>
          <a:p>
            <a:pPr marL="0" lvl="1" defTabSz="893597">
              <a:defRPr/>
            </a:pPr>
            <a:r>
              <a:rPr lang="en-US" dirty="0" smtClean="0"/>
              <a:t>TIP OF</a:t>
            </a:r>
            <a:r>
              <a:rPr lang="en-US" baseline="0" dirty="0" smtClean="0"/>
              <a:t> THE MONTH: </a:t>
            </a:r>
            <a:r>
              <a:rPr lang="en-US" sz="1600" dirty="0">
                <a:cs typeface="Calibri" pitchFamily="34" charset="0"/>
              </a:rPr>
              <a:t>– email, text communications to 50,000+ pledge makers – sponsors recognition</a:t>
            </a:r>
          </a:p>
          <a:p>
            <a:endParaRPr lang="en-US" dirty="0"/>
          </a:p>
        </p:txBody>
      </p:sp>
      <p:sp>
        <p:nvSpPr>
          <p:cNvPr id="4" name="Slide Number Placeholder 3"/>
          <p:cNvSpPr>
            <a:spLocks noGrp="1"/>
          </p:cNvSpPr>
          <p:nvPr>
            <p:ph type="sldNum" sz="quarter" idx="10"/>
          </p:nvPr>
        </p:nvSpPr>
        <p:spPr/>
        <p:txBody>
          <a:bodyPr/>
          <a:lstStyle/>
          <a:p>
            <a:fld id="{6083B4A3-29C7-4024-AF82-C5D6FD94BB8D}" type="slidenum">
              <a:rPr lang="en-US" smtClean="0"/>
              <a:pPr/>
              <a:t>30</a:t>
            </a:fld>
            <a:endParaRPr lang="en-US"/>
          </a:p>
        </p:txBody>
      </p:sp>
    </p:spTree>
    <p:extLst>
      <p:ext uri="{BB962C8B-B14F-4D97-AF65-F5344CB8AC3E}">
        <p14:creationId xmlns:p14="http://schemas.microsoft.com/office/powerpoint/2010/main" val="27948233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F7E30DE-6E72-1A49-A717-A6DE0DDD9A6A}" type="slidenum">
              <a:rPr lang="en-US" smtClean="0">
                <a:solidFill>
                  <a:prstClr val="black"/>
                </a:solidFill>
              </a:rPr>
              <a:pPr/>
              <a:t>31</a:t>
            </a:fld>
            <a:endParaRPr lang="en-US" dirty="0">
              <a:solidFill>
                <a:prstClr val="black"/>
              </a:solidFill>
            </a:endParaRPr>
          </a:p>
        </p:txBody>
      </p:sp>
    </p:spTree>
    <p:extLst>
      <p:ext uri="{BB962C8B-B14F-4D97-AF65-F5344CB8AC3E}">
        <p14:creationId xmlns:p14="http://schemas.microsoft.com/office/powerpoint/2010/main" val="37481200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 highlights</a:t>
            </a:r>
            <a:endParaRPr lang="en-US" dirty="0"/>
          </a:p>
        </p:txBody>
      </p:sp>
      <p:sp>
        <p:nvSpPr>
          <p:cNvPr id="4" name="Slide Number Placeholder 3"/>
          <p:cNvSpPr>
            <a:spLocks noGrp="1"/>
          </p:cNvSpPr>
          <p:nvPr>
            <p:ph type="sldNum" sz="quarter" idx="10"/>
          </p:nvPr>
        </p:nvSpPr>
        <p:spPr/>
        <p:txBody>
          <a:bodyPr/>
          <a:lstStyle/>
          <a:p>
            <a:fld id="{6083B4A3-29C7-4024-AF82-C5D6FD94BB8D}" type="slidenum">
              <a:rPr lang="en-US" smtClean="0"/>
              <a:pPr/>
              <a:t>32</a:t>
            </a:fld>
            <a:endParaRPr lang="en-US" dirty="0"/>
          </a:p>
        </p:txBody>
      </p:sp>
    </p:spTree>
    <p:extLst>
      <p:ext uri="{BB962C8B-B14F-4D97-AF65-F5344CB8AC3E}">
        <p14:creationId xmlns:p14="http://schemas.microsoft.com/office/powerpoint/2010/main" val="39263783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 highlights</a:t>
            </a:r>
            <a:endParaRPr lang="en-US" dirty="0"/>
          </a:p>
        </p:txBody>
      </p:sp>
      <p:sp>
        <p:nvSpPr>
          <p:cNvPr id="4" name="Slide Number Placeholder 3"/>
          <p:cNvSpPr>
            <a:spLocks noGrp="1"/>
          </p:cNvSpPr>
          <p:nvPr>
            <p:ph type="sldNum" sz="quarter" idx="10"/>
          </p:nvPr>
        </p:nvSpPr>
        <p:spPr/>
        <p:txBody>
          <a:bodyPr/>
          <a:lstStyle/>
          <a:p>
            <a:fld id="{6083B4A3-29C7-4024-AF82-C5D6FD94BB8D}" type="slidenum">
              <a:rPr lang="en-US" smtClean="0"/>
              <a:pPr/>
              <a:t>34</a:t>
            </a:fld>
            <a:endParaRPr lang="en-US" dirty="0"/>
          </a:p>
        </p:txBody>
      </p:sp>
    </p:spTree>
    <p:extLst>
      <p:ext uri="{BB962C8B-B14F-4D97-AF65-F5344CB8AC3E}">
        <p14:creationId xmlns:p14="http://schemas.microsoft.com/office/powerpoint/2010/main" val="13461839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year the website was updated! New </a:t>
            </a:r>
            <a:r>
              <a:rPr lang="en-US" smtClean="0"/>
              <a:t>registration process</a:t>
            </a:r>
            <a:endParaRPr lang="en-US" dirty="0" smtClean="0"/>
          </a:p>
        </p:txBody>
      </p:sp>
      <p:sp>
        <p:nvSpPr>
          <p:cNvPr id="4" name="Slide Number Placeholder 3"/>
          <p:cNvSpPr>
            <a:spLocks noGrp="1"/>
          </p:cNvSpPr>
          <p:nvPr>
            <p:ph type="sldNum" sz="quarter" idx="10"/>
          </p:nvPr>
        </p:nvSpPr>
        <p:spPr/>
        <p:txBody>
          <a:bodyPr/>
          <a:lstStyle/>
          <a:p>
            <a:fld id="{6083B4A3-29C7-4024-AF82-C5D6FD94BB8D}" type="slidenum">
              <a:rPr lang="en-US" smtClean="0">
                <a:solidFill>
                  <a:prstClr val="black"/>
                </a:solidFill>
              </a:rPr>
              <a:pPr/>
              <a:t>35</a:t>
            </a:fld>
            <a:endParaRPr lang="en-US" dirty="0">
              <a:solidFill>
                <a:prstClr val="black"/>
              </a:solidFill>
            </a:endParaRPr>
          </a:p>
        </p:txBody>
      </p:sp>
    </p:spTree>
    <p:extLst>
      <p:ext uri="{BB962C8B-B14F-4D97-AF65-F5344CB8AC3E}">
        <p14:creationId xmlns:p14="http://schemas.microsoft.com/office/powerpoint/2010/main" val="37966542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1. Get the Facts</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Research the needs for your community. Interview field professionals and interested stakeholders, conduct surveys, focus groups, literature reviews, and gather data through third-party research. Then assemble all the data to help target an approach to individual and community change.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2. Involve the People</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Identify the people who have the most influence over the identified target areas. Let them know what you would like to do. Determine how it can match their interests, and capitalize on that to develop the program. Let them involve people they know or with whom they work. The volunteer network will spread. Delegation is the key.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3. Develop a Plan</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Once the leadership and other key individuals agree, develop a plan of action. The plan should address the who, what, where, when and why. Identify applicable tools, contacts, and resources, including those provided by KAB.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4. Focus on Results</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goal is to achieve measurable community improvement results. Focus on results that show a change in behavior such less litter, a reduction in graffiti vandalism, increased recycling, etc. Results may also be shown through number of volunteers, trees planted, or bags of litter collected. Identify and focus on all results.  </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5. Provide Positive Reinforcement</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To motivate individuals to sustain environmental and quality-of-life changes in the community, provide regular feedback. Communicate specific and targeted results to neighborhoods, the business community, and residents. Involve the media, when appropriate, in sharing positive results more broadly. Give all volunteers and supporters of your organization appropriate recognition. People must feel positive about their efforts if they are to sustain their interest. </a:t>
            </a:r>
          </a:p>
          <a:p>
            <a:endParaRPr lang="en-US" dirty="0"/>
          </a:p>
        </p:txBody>
      </p:sp>
      <p:sp>
        <p:nvSpPr>
          <p:cNvPr id="4" name="Slide Number Placeholder 3"/>
          <p:cNvSpPr>
            <a:spLocks noGrp="1"/>
          </p:cNvSpPr>
          <p:nvPr>
            <p:ph type="sldNum" sz="quarter" idx="10"/>
          </p:nvPr>
        </p:nvSpPr>
        <p:spPr/>
        <p:txBody>
          <a:bodyPr/>
          <a:lstStyle/>
          <a:p>
            <a:fld id="{6083B4A3-29C7-4024-AF82-C5D6FD94BB8D}" type="slidenum">
              <a:rPr lang="en-US" smtClean="0"/>
              <a:pPr/>
              <a:t>7</a:t>
            </a:fld>
            <a:endParaRPr lang="en-US" dirty="0"/>
          </a:p>
        </p:txBody>
      </p:sp>
    </p:spTree>
    <p:extLst>
      <p:ext uri="{BB962C8B-B14F-4D97-AF65-F5344CB8AC3E}">
        <p14:creationId xmlns:p14="http://schemas.microsoft.com/office/powerpoint/2010/main" val="381034152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 goals</a:t>
            </a:r>
          </a:p>
        </p:txBody>
      </p:sp>
      <p:sp>
        <p:nvSpPr>
          <p:cNvPr id="4" name="Slide Number Placeholder 3"/>
          <p:cNvSpPr>
            <a:spLocks noGrp="1"/>
          </p:cNvSpPr>
          <p:nvPr>
            <p:ph type="sldNum" sz="quarter" idx="10"/>
          </p:nvPr>
        </p:nvSpPr>
        <p:spPr/>
        <p:txBody>
          <a:bodyPr/>
          <a:lstStyle/>
          <a:p>
            <a:fld id="{6083B4A3-29C7-4024-AF82-C5D6FD94BB8D}" type="slidenum">
              <a:rPr lang="en-US" smtClean="0">
                <a:solidFill>
                  <a:prstClr val="black"/>
                </a:solidFill>
              </a:rPr>
              <a:pPr/>
              <a:t>36</a:t>
            </a:fld>
            <a:endParaRPr lang="en-US" dirty="0">
              <a:solidFill>
                <a:prstClr val="black"/>
              </a:solidFill>
            </a:endParaRPr>
          </a:p>
        </p:txBody>
      </p:sp>
    </p:spTree>
    <p:extLst>
      <p:ext uri="{BB962C8B-B14F-4D97-AF65-F5344CB8AC3E}">
        <p14:creationId xmlns:p14="http://schemas.microsoft.com/office/powerpoint/2010/main" val="69850005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There are lots of ways to get involved with KAB and our behavior change initiatives. Contact our recycling office if you have further questions.</a:t>
            </a:r>
          </a:p>
        </p:txBody>
      </p:sp>
      <p:sp>
        <p:nvSpPr>
          <p:cNvPr id="4" name="Slide Number Placeholder 3"/>
          <p:cNvSpPr>
            <a:spLocks noGrp="1"/>
          </p:cNvSpPr>
          <p:nvPr>
            <p:ph type="sldNum" sz="quarter" idx="10"/>
          </p:nvPr>
        </p:nvSpPr>
        <p:spPr/>
        <p:txBody>
          <a:bodyPr/>
          <a:lstStyle/>
          <a:p>
            <a:fld id="{6083B4A3-29C7-4024-AF82-C5D6FD94BB8D}" type="slidenum">
              <a:rPr lang="en-US" smtClean="0"/>
              <a:pPr/>
              <a:t>38</a:t>
            </a:fld>
            <a:endParaRPr lang="en-US"/>
          </a:p>
        </p:txBody>
      </p:sp>
    </p:spTree>
    <p:extLst>
      <p:ext uri="{BB962C8B-B14F-4D97-AF65-F5344CB8AC3E}">
        <p14:creationId xmlns:p14="http://schemas.microsoft.com/office/powerpoint/2010/main" val="410268782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43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
        <p:nvSpPr>
          <p:cNvPr id="1443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13078" indent="-274261">
              <a:defRPr>
                <a:solidFill>
                  <a:schemeClr val="tx1"/>
                </a:solidFill>
                <a:latin typeface="Calibri" pitchFamily="34" charset="0"/>
              </a:defRPr>
            </a:lvl2pPr>
            <a:lvl3pPr marL="1097043" indent="-219409">
              <a:defRPr>
                <a:solidFill>
                  <a:schemeClr val="tx1"/>
                </a:solidFill>
                <a:latin typeface="Calibri" pitchFamily="34" charset="0"/>
              </a:defRPr>
            </a:lvl3pPr>
            <a:lvl4pPr marL="1535861" indent="-219409">
              <a:defRPr>
                <a:solidFill>
                  <a:schemeClr val="tx1"/>
                </a:solidFill>
                <a:latin typeface="Calibri" pitchFamily="34" charset="0"/>
              </a:defRPr>
            </a:lvl4pPr>
            <a:lvl5pPr marL="1974679" indent="-219409">
              <a:defRPr>
                <a:solidFill>
                  <a:schemeClr val="tx1"/>
                </a:solidFill>
                <a:latin typeface="Calibri" pitchFamily="34" charset="0"/>
              </a:defRPr>
            </a:lvl5pPr>
            <a:lvl6pPr marL="2413496" indent="-219409" fontAlgn="base">
              <a:spcBef>
                <a:spcPct val="0"/>
              </a:spcBef>
              <a:spcAft>
                <a:spcPct val="0"/>
              </a:spcAft>
              <a:defRPr>
                <a:solidFill>
                  <a:schemeClr val="tx1"/>
                </a:solidFill>
                <a:latin typeface="Calibri" pitchFamily="34" charset="0"/>
              </a:defRPr>
            </a:lvl6pPr>
            <a:lvl7pPr marL="2852312" indent="-219409" fontAlgn="base">
              <a:spcBef>
                <a:spcPct val="0"/>
              </a:spcBef>
              <a:spcAft>
                <a:spcPct val="0"/>
              </a:spcAft>
              <a:defRPr>
                <a:solidFill>
                  <a:schemeClr val="tx1"/>
                </a:solidFill>
                <a:latin typeface="Calibri" pitchFamily="34" charset="0"/>
              </a:defRPr>
            </a:lvl7pPr>
            <a:lvl8pPr marL="3291129" indent="-219409" fontAlgn="base">
              <a:spcBef>
                <a:spcPct val="0"/>
              </a:spcBef>
              <a:spcAft>
                <a:spcPct val="0"/>
              </a:spcAft>
              <a:defRPr>
                <a:solidFill>
                  <a:schemeClr val="tx1"/>
                </a:solidFill>
                <a:latin typeface="Calibri" pitchFamily="34" charset="0"/>
              </a:defRPr>
            </a:lvl8pPr>
            <a:lvl9pPr marL="3729948" indent="-219409"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85E87B35-A964-4A66-849C-13E6FED1F2AC}" type="slidenum">
              <a:rPr lang="en-US" altLang="en-US"/>
              <a:pPr fontAlgn="base">
                <a:spcBef>
                  <a:spcPct val="0"/>
                </a:spcBef>
                <a:spcAft>
                  <a:spcPct val="0"/>
                </a:spcAft>
              </a:pPr>
              <a:t>40</a:t>
            </a:fld>
            <a:endParaRPr lang="en-US" altLang="en-US"/>
          </a:p>
        </p:txBody>
      </p:sp>
    </p:spTree>
    <p:extLst>
      <p:ext uri="{BB962C8B-B14F-4D97-AF65-F5344CB8AC3E}">
        <p14:creationId xmlns:p14="http://schemas.microsoft.com/office/powerpoint/2010/main" val="285982343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083B4A3-29C7-4024-AF82-C5D6FD94BB8D}" type="slidenum">
              <a:rPr lang="en-US" smtClean="0"/>
              <a:pPr/>
              <a:t>41</a:t>
            </a:fld>
            <a:endParaRPr lang="en-US"/>
          </a:p>
        </p:txBody>
      </p:sp>
    </p:spTree>
    <p:extLst>
      <p:ext uri="{BB962C8B-B14F-4D97-AF65-F5344CB8AC3E}">
        <p14:creationId xmlns:p14="http://schemas.microsoft.com/office/powerpoint/2010/main" val="7534307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7F6A1FE-BA2E-694F-BF58-BEF1792FA0FC}" type="slidenum">
              <a:rPr lang="en-US">
                <a:ea typeface="ＭＳ Ｐゴシック" pitchFamily="-112" charset="-128"/>
                <a:cs typeface="ＭＳ Ｐゴシック" pitchFamily="-112" charset="-128"/>
              </a:rPr>
              <a:pPr fontAlgn="base">
                <a:spcBef>
                  <a:spcPct val="0"/>
                </a:spcBef>
                <a:spcAft>
                  <a:spcPct val="0"/>
                </a:spcAft>
                <a:defRPr/>
              </a:pPr>
              <a:t>42</a:t>
            </a:fld>
            <a:endParaRPr lang="en-US">
              <a:ea typeface="ＭＳ Ｐゴシック" pitchFamily="-112" charset="-128"/>
              <a:cs typeface="ＭＳ Ｐゴシック" pitchFamily="-112" charset="-128"/>
            </a:endParaRPr>
          </a:p>
        </p:txBody>
      </p:sp>
      <p:sp>
        <p:nvSpPr>
          <p:cNvPr id="63491"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63492"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defTabSz="914326">
              <a:spcBef>
                <a:spcPct val="0"/>
              </a:spcBef>
              <a:defRPr/>
            </a:pPr>
            <a:r>
              <a:rPr lang="en-US" b="1" dirty="0" smtClean="0">
                <a:solidFill>
                  <a:srgbClr val="0F0A78"/>
                </a:solidFill>
              </a:rPr>
              <a:t>Thanks to our Board member and </a:t>
            </a:r>
            <a:r>
              <a:rPr lang="en-US" b="1" dirty="0" err="1" smtClean="0">
                <a:solidFill>
                  <a:srgbClr val="0F0A78"/>
                </a:solidFill>
              </a:rPr>
              <a:t>Advisior</a:t>
            </a:r>
            <a:r>
              <a:rPr lang="en-US" b="1" baseline="0" dirty="0" smtClean="0">
                <a:solidFill>
                  <a:srgbClr val="0F0A78"/>
                </a:solidFill>
              </a:rPr>
              <a:t> – Behavioral Psychologist, Dr. Wesley Shultz for this conservation norms messaging research project example:</a:t>
            </a:r>
          </a:p>
          <a:p>
            <a:pPr defTabSz="914326">
              <a:spcBef>
                <a:spcPct val="0"/>
              </a:spcBef>
              <a:defRPr/>
            </a:pPr>
            <a:endParaRPr lang="en-US" b="1" baseline="0" dirty="0" smtClean="0">
              <a:solidFill>
                <a:srgbClr val="0F0A78"/>
              </a:solidFill>
            </a:endParaRPr>
          </a:p>
          <a:p>
            <a:pPr defTabSz="914326">
              <a:spcBef>
                <a:spcPct val="0"/>
              </a:spcBef>
              <a:defRPr/>
            </a:pPr>
            <a:endParaRPr lang="en-US" b="1" baseline="0" dirty="0" smtClean="0">
              <a:solidFill>
                <a:srgbClr val="0F0A78"/>
              </a:solidFill>
            </a:endParaRPr>
          </a:p>
          <a:p>
            <a:pPr defTabSz="914326">
              <a:spcBef>
                <a:spcPct val="0"/>
              </a:spcBef>
              <a:defRPr/>
            </a:pPr>
            <a:r>
              <a:rPr lang="en-US" b="1" dirty="0" smtClean="0">
                <a:solidFill>
                  <a:srgbClr val="0F0A78"/>
                </a:solidFill>
              </a:rPr>
              <a:t>Note</a:t>
            </a:r>
            <a:r>
              <a:rPr lang="en-US" dirty="0" smtClean="0">
                <a:solidFill>
                  <a:srgbClr val="0F0A78"/>
                </a:solidFill>
              </a:rPr>
              <a:t>: My appreciation to the team of CSUSM students who worked on this experiment: Azar </a:t>
            </a:r>
            <a:r>
              <a:rPr lang="en-US" dirty="0" err="1" smtClean="0">
                <a:solidFill>
                  <a:srgbClr val="0F0A78"/>
                </a:solidFill>
              </a:rPr>
              <a:t>Khazian</a:t>
            </a:r>
            <a:r>
              <a:rPr lang="en-US" dirty="0" smtClean="0">
                <a:solidFill>
                  <a:srgbClr val="0F0A78"/>
                </a:solidFill>
              </a:rPr>
              <a:t>, Michelle </a:t>
            </a:r>
            <a:r>
              <a:rPr lang="en-US" dirty="0" err="1" smtClean="0">
                <a:solidFill>
                  <a:srgbClr val="0F0A78"/>
                </a:solidFill>
              </a:rPr>
              <a:t>Hynan</a:t>
            </a:r>
            <a:r>
              <a:rPr lang="en-US" dirty="0" smtClean="0">
                <a:solidFill>
                  <a:srgbClr val="0F0A78"/>
                </a:solidFill>
              </a:rPr>
              <a:t>, Joy Francisco, Christine Jarvis, and Jenny </a:t>
            </a:r>
            <a:r>
              <a:rPr lang="en-US" dirty="0" err="1" smtClean="0">
                <a:solidFill>
                  <a:srgbClr val="0F0A78"/>
                </a:solidFill>
              </a:rPr>
              <a:t>Tabanico</a:t>
            </a:r>
            <a:r>
              <a:rPr lang="en-US" dirty="0" smtClean="0">
                <a:solidFill>
                  <a:srgbClr val="0F0A78"/>
                </a:solidFill>
              </a:rPr>
              <a:t>.</a:t>
            </a:r>
            <a:endParaRPr lang="en-US" sz="1600" dirty="0">
              <a:solidFill>
                <a:srgbClr val="0F0A78"/>
              </a:solidFill>
            </a:endParaRPr>
          </a:p>
          <a:p>
            <a:pPr eaLnBrk="1" hangingPunct="1">
              <a:spcBef>
                <a:spcPct val="0"/>
              </a:spcBef>
            </a:pPr>
            <a:endParaRPr lang="en-US" dirty="0">
              <a:latin typeface="Times New Roman" pitchFamily="-1" charset="0"/>
              <a:ea typeface="ＭＳ Ｐゴシック" pitchFamily="-1" charset="-128"/>
              <a:cs typeface="ＭＳ Ｐゴシック" pitchFamily="-1" charset="-128"/>
            </a:endParaRPr>
          </a:p>
        </p:txBody>
      </p:sp>
    </p:spTree>
    <p:extLst>
      <p:ext uri="{BB962C8B-B14F-4D97-AF65-F5344CB8AC3E}">
        <p14:creationId xmlns:p14="http://schemas.microsoft.com/office/powerpoint/2010/main" val="179912583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107A38F-91A8-3F4D-8CC5-DF2E3AC2F889}" type="slidenum">
              <a:rPr lang="en-US">
                <a:ea typeface="ＭＳ Ｐゴシック" pitchFamily="-112" charset="-128"/>
                <a:cs typeface="ＭＳ Ｐゴシック" pitchFamily="-112" charset="-128"/>
              </a:rPr>
              <a:pPr fontAlgn="base">
                <a:spcBef>
                  <a:spcPct val="0"/>
                </a:spcBef>
                <a:spcAft>
                  <a:spcPct val="0"/>
                </a:spcAft>
                <a:defRPr/>
              </a:pPr>
              <a:t>43</a:t>
            </a:fld>
            <a:endParaRPr lang="en-US">
              <a:ea typeface="ＭＳ Ｐゴシック" pitchFamily="-112" charset="-128"/>
              <a:cs typeface="ＭＳ Ｐゴシック" pitchFamily="-112" charset="-128"/>
            </a:endParaRPr>
          </a:p>
        </p:txBody>
      </p:sp>
      <p:sp>
        <p:nvSpPr>
          <p:cNvPr id="65539"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65540"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r>
              <a:rPr lang="en-US">
                <a:latin typeface="Times New Roman" pitchFamily="-1" charset="0"/>
                <a:ea typeface="ＭＳ Ｐゴシック" pitchFamily="-1" charset="-128"/>
                <a:cs typeface="ＭＳ Ｐゴシック" pitchFamily="-1" charset="-128"/>
              </a:rPr>
              <a:t>-The old program involved a message placed on a door hanger, which used a sort of “throw in the kitchen sink” approach, by appealing to various motives in a request for guests to reuse towels</a:t>
            </a:r>
          </a:p>
          <a:p>
            <a:pPr eaLnBrk="1" hangingPunct="1">
              <a:spcBef>
                <a:spcPct val="0"/>
              </a:spcBef>
            </a:pPr>
            <a:r>
              <a:rPr lang="en-US">
                <a:latin typeface="Times New Roman" pitchFamily="-1" charset="0"/>
                <a:ea typeface="ＭＳ Ｐゴシック" pitchFamily="-1" charset="-128"/>
                <a:cs typeface="ＭＳ Ｐゴシック" pitchFamily="-1" charset="-128"/>
              </a:rPr>
              <a:t>-I wanted to develop messages that were more focused, and that targeted specific types of social norms, and see which was most effective by tracking towel usage among rooms with the varying messages</a:t>
            </a:r>
          </a:p>
        </p:txBody>
      </p:sp>
    </p:spTree>
    <p:extLst>
      <p:ext uri="{BB962C8B-B14F-4D97-AF65-F5344CB8AC3E}">
        <p14:creationId xmlns:p14="http://schemas.microsoft.com/office/powerpoint/2010/main" val="399218100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399E8F3-5CFE-8543-BAE9-E6F82046E805}" type="slidenum">
              <a:rPr lang="en-US">
                <a:ea typeface="ＭＳ Ｐゴシック" pitchFamily="-112" charset="-128"/>
                <a:cs typeface="ＭＳ Ｐゴシック" pitchFamily="-112" charset="-128"/>
              </a:rPr>
              <a:pPr fontAlgn="base">
                <a:spcBef>
                  <a:spcPct val="0"/>
                </a:spcBef>
                <a:spcAft>
                  <a:spcPct val="0"/>
                </a:spcAft>
                <a:defRPr/>
              </a:pPr>
              <a:t>44</a:t>
            </a:fld>
            <a:endParaRPr lang="en-US">
              <a:ea typeface="ＭＳ Ｐゴシック" pitchFamily="-112" charset="-128"/>
              <a:cs typeface="ＭＳ Ｐゴシック" pitchFamily="-112" charset="-128"/>
            </a:endParaRPr>
          </a:p>
        </p:txBody>
      </p:sp>
      <p:sp>
        <p:nvSpPr>
          <p:cNvPr id="6758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758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atin typeface="Times New Roman" pitchFamily="-1" charset="0"/>
              <a:ea typeface="ＭＳ Ｐゴシック" pitchFamily="-1" charset="-128"/>
              <a:cs typeface="ＭＳ Ｐゴシック" pitchFamily="-1" charset="-128"/>
            </a:endParaRPr>
          </a:p>
        </p:txBody>
      </p:sp>
    </p:spTree>
    <p:extLst>
      <p:ext uri="{BB962C8B-B14F-4D97-AF65-F5344CB8AC3E}">
        <p14:creationId xmlns:p14="http://schemas.microsoft.com/office/powerpoint/2010/main" val="90976544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A6B576A-CCC7-6544-9FDE-CF7BD6740B08}" type="slidenum">
              <a:rPr lang="en-US">
                <a:ea typeface="ＭＳ Ｐゴシック" pitchFamily="-112" charset="-128"/>
                <a:cs typeface="ＭＳ Ｐゴシック" pitchFamily="-112" charset="-128"/>
              </a:rPr>
              <a:pPr fontAlgn="base">
                <a:spcBef>
                  <a:spcPct val="0"/>
                </a:spcBef>
                <a:spcAft>
                  <a:spcPct val="0"/>
                </a:spcAft>
                <a:defRPr/>
              </a:pPr>
              <a:t>45</a:t>
            </a:fld>
            <a:endParaRPr lang="en-US">
              <a:ea typeface="ＭＳ Ｐゴシック" pitchFamily="-112" charset="-128"/>
              <a:cs typeface="ＭＳ Ｐゴシック" pitchFamily="-112" charset="-128"/>
            </a:endParaRPr>
          </a:p>
        </p:txBody>
      </p:sp>
      <p:sp>
        <p:nvSpPr>
          <p:cNvPr id="71683"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71684"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endParaRPr lang="en-US">
              <a:latin typeface="Times New Roman" pitchFamily="-1" charset="0"/>
              <a:ea typeface="ＭＳ Ｐゴシック" pitchFamily="-1" charset="-128"/>
              <a:cs typeface="ＭＳ Ｐゴシック" pitchFamily="-1" charset="-128"/>
            </a:endParaRPr>
          </a:p>
        </p:txBody>
      </p:sp>
    </p:spTree>
    <p:extLst>
      <p:ext uri="{BB962C8B-B14F-4D97-AF65-F5344CB8AC3E}">
        <p14:creationId xmlns:p14="http://schemas.microsoft.com/office/powerpoint/2010/main" val="5755038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smtClean="0">
                <a:latin typeface="Times New Roman" charset="0"/>
              </a:rPr>
              <a:t>KAB has identified that by evaluating, changing or improving these strategies (pressure points), behavior change will occur. </a:t>
            </a:r>
            <a:r>
              <a:rPr lang="en-US" sz="1200" dirty="0" smtClean="0">
                <a:latin typeface="Times New Roman" charset="0"/>
              </a:rPr>
              <a:t>How does the Keep America Beautiful System work?  Through an understanding of the normative systems in our community that unwittingly encourage littering behavior and by identifying the pressure points at which it can be changed.  </a:t>
            </a:r>
          </a:p>
          <a:p>
            <a:endParaRPr lang="en-US" sz="1100" dirty="0" smtClean="0">
              <a:latin typeface="Times New Roman" charset="0"/>
            </a:endParaRPr>
          </a:p>
          <a:p>
            <a:r>
              <a:rPr lang="en-US" sz="1200" b="1" kern="1200" dirty="0" smtClean="0">
                <a:solidFill>
                  <a:schemeClr val="tx1"/>
                </a:solidFill>
                <a:effectLst/>
                <a:latin typeface="+mn-lt"/>
                <a:ea typeface="+mn-ea"/>
                <a:cs typeface="+mn-cs"/>
              </a:rPr>
              <a:t>Written Expectations</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What are our written expectations for behavior? </a:t>
            </a:r>
            <a:r>
              <a:rPr lang="en-US" sz="1200" i="1" kern="1200" dirty="0" smtClean="0">
                <a:solidFill>
                  <a:schemeClr val="tx1"/>
                </a:solidFill>
                <a:effectLst/>
                <a:latin typeface="+mn-lt"/>
                <a:ea typeface="+mn-ea"/>
                <a:cs typeface="+mn-cs"/>
              </a:rPr>
              <a:t>Examples: Guidelines, Memorandum of Understanding, Contracts, Policies, Ordinances</a:t>
            </a:r>
            <a:r>
              <a:rPr lang="en-US" dirty="0" smtClean="0">
                <a:effectLst/>
              </a:rPr>
              <a:t> </a:t>
            </a: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Consequences</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What are the consequences, positive or negative, for behaviors? Are</a:t>
            </a:r>
            <a:r>
              <a:rPr lang="en-US" sz="1200" kern="1200" baseline="0" dirty="0" smtClean="0">
                <a:solidFill>
                  <a:schemeClr val="tx1"/>
                </a:solidFill>
                <a:effectLst/>
                <a:latin typeface="+mn-lt"/>
                <a:ea typeface="+mn-ea"/>
                <a:cs typeface="+mn-cs"/>
              </a:rPr>
              <a:t> incentives provided? Is there an </a:t>
            </a:r>
            <a:r>
              <a:rPr lang="en-US" sz="1200" kern="1200" dirty="0" smtClean="0">
                <a:solidFill>
                  <a:schemeClr val="tx1"/>
                </a:solidFill>
                <a:effectLst/>
                <a:latin typeface="+mn-lt"/>
                <a:ea typeface="+mn-ea"/>
                <a:cs typeface="+mn-cs"/>
              </a:rPr>
              <a:t>enforcement</a:t>
            </a:r>
            <a:r>
              <a:rPr lang="en-US" sz="1200" kern="1200" baseline="0" dirty="0" smtClean="0">
                <a:solidFill>
                  <a:schemeClr val="tx1"/>
                </a:solidFill>
                <a:effectLst/>
                <a:latin typeface="+mn-lt"/>
                <a:ea typeface="+mn-ea"/>
                <a:cs typeface="+mn-cs"/>
              </a:rPr>
              <a:t> – positive or negative</a:t>
            </a:r>
            <a:r>
              <a:rPr lang="en-US" sz="1200"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Examples: Compliance education, public awareness of the laws and expectations; Education of officials and staff</a:t>
            </a:r>
            <a:r>
              <a:rPr lang="en-US" sz="1200" i="0" kern="1200" dirty="0" smtClean="0">
                <a:solidFill>
                  <a:schemeClr val="tx1"/>
                </a:solidFill>
                <a:effectLst/>
                <a:latin typeface="+mn-lt"/>
                <a:ea typeface="+mn-ea"/>
                <a:cs typeface="+mn-cs"/>
              </a:rPr>
              <a:t>;</a:t>
            </a:r>
            <a:r>
              <a:rPr lang="en-US" sz="1200" i="0" kern="1200" baseline="0" dirty="0" smtClean="0">
                <a:solidFill>
                  <a:schemeClr val="tx1"/>
                </a:solidFill>
                <a:effectLst/>
                <a:latin typeface="+mn-lt"/>
                <a:ea typeface="+mn-ea"/>
                <a:cs typeface="+mn-cs"/>
              </a:rPr>
              <a:t> Social norms and social diffusion</a:t>
            </a:r>
            <a:endParaRPr lang="en-US" dirty="0" smtClean="0">
              <a:effectLst/>
            </a:endParaRPr>
          </a:p>
          <a:p>
            <a:endParaRPr lang="en-US" dirty="0" smtClean="0">
              <a:effectLst/>
            </a:endParaRPr>
          </a:p>
          <a:p>
            <a:r>
              <a:rPr lang="en-US" sz="1200" b="1" kern="1200" dirty="0" smtClean="0">
                <a:solidFill>
                  <a:schemeClr val="tx1"/>
                </a:solidFill>
                <a:effectLst/>
                <a:latin typeface="+mn-lt"/>
                <a:ea typeface="+mn-ea"/>
                <a:cs typeface="+mn-cs"/>
              </a:rPr>
              <a:t>Tools and Technology</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What are the resources and technologies needed to support behavior change?  </a:t>
            </a:r>
            <a:r>
              <a:rPr lang="en-US" sz="1200" i="1" kern="1200" dirty="0" smtClean="0">
                <a:solidFill>
                  <a:schemeClr val="tx1"/>
                </a:solidFill>
                <a:effectLst/>
                <a:latin typeface="+mn-lt"/>
                <a:ea typeface="+mn-ea"/>
                <a:cs typeface="+mn-cs"/>
              </a:rPr>
              <a:t>Examples Technology (equipment or tools) and structural change (physical environment)</a:t>
            </a:r>
            <a:r>
              <a:rPr lang="en-US" dirty="0" smtClean="0">
                <a:effectLst/>
              </a:rPr>
              <a:t> </a:t>
            </a:r>
          </a:p>
          <a:p>
            <a:endParaRPr lang="en-US" dirty="0" smtClean="0">
              <a:effectLst/>
            </a:endParaRPr>
          </a:p>
          <a:p>
            <a:r>
              <a:rPr lang="en-US" sz="1200" b="1" kern="1200" dirty="0" smtClean="0">
                <a:solidFill>
                  <a:schemeClr val="tx1"/>
                </a:solidFill>
                <a:effectLst/>
                <a:latin typeface="+mn-lt"/>
                <a:ea typeface="+mn-ea"/>
                <a:cs typeface="+mn-cs"/>
              </a:rPr>
              <a:t>Educational Strategies</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What methods will we use for educating others about this change and how they can support it? Social</a:t>
            </a:r>
            <a:r>
              <a:rPr lang="en-US" sz="1200" kern="1200" baseline="0" dirty="0" smtClean="0">
                <a:solidFill>
                  <a:schemeClr val="tx1"/>
                </a:solidFill>
                <a:effectLst/>
                <a:latin typeface="+mn-lt"/>
                <a:ea typeface="+mn-ea"/>
                <a:cs typeface="+mn-cs"/>
              </a:rPr>
              <a:t> Marketing concepts including</a:t>
            </a:r>
            <a:r>
              <a:rPr lang="en-US" sz="1200" i="1" kern="1200" dirty="0" smtClean="0">
                <a:solidFill>
                  <a:schemeClr val="tx1"/>
                </a:solidFill>
                <a:effectLst/>
                <a:latin typeface="+mn-lt"/>
                <a:ea typeface="+mn-ea"/>
                <a:cs typeface="+mn-cs"/>
              </a:rPr>
              <a:t>: Commitment, Prompts, Communication</a:t>
            </a:r>
            <a:r>
              <a:rPr lang="en-US" sz="1200" i="1" kern="1200" baseline="0" dirty="0" smtClean="0">
                <a:solidFill>
                  <a:schemeClr val="tx1"/>
                </a:solidFill>
                <a:effectLst/>
                <a:latin typeface="+mn-lt"/>
                <a:ea typeface="+mn-ea"/>
                <a:cs typeface="+mn-cs"/>
              </a:rPr>
              <a:t> Actions include:</a:t>
            </a:r>
            <a:r>
              <a:rPr lang="en-US" sz="1200" i="1" kern="1200" dirty="0" smtClean="0">
                <a:solidFill>
                  <a:schemeClr val="tx1"/>
                </a:solidFill>
                <a:effectLst/>
                <a:latin typeface="+mn-lt"/>
                <a:ea typeface="+mn-ea"/>
                <a:cs typeface="+mn-cs"/>
              </a:rPr>
              <a:t> School programs, after school and other youth programs, training seminars, media campaigns, social marketing, civic clubs, business organizations, government agencies</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All may have Economic Impacts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What economic impacts will result with and without this behavior change? </a:t>
            </a:r>
            <a:r>
              <a:rPr lang="en-US" sz="1200" i="1" kern="1200" dirty="0" smtClean="0">
                <a:solidFill>
                  <a:schemeClr val="tx1"/>
                </a:solidFill>
                <a:effectLst/>
                <a:latin typeface="+mn-lt"/>
                <a:ea typeface="+mn-ea"/>
                <a:cs typeface="+mn-cs"/>
              </a:rPr>
              <a:t>Examples: Cost of litter on maintenance budgets, property values, tree benefits, retail activity, tourism values, costs of damage to ecosystem and storm system infrastructure; value of waste materials to be recycled; recycling jobs, energy saved; Group or individual incentives</a:t>
            </a:r>
            <a:r>
              <a:rPr lang="en-US" dirty="0" smtClean="0">
                <a:effectLst/>
              </a:rPr>
              <a:t> </a:t>
            </a:r>
          </a:p>
          <a:p>
            <a:r>
              <a:rPr lang="en-US" sz="1200" kern="1200" dirty="0" smtClean="0">
                <a:solidFill>
                  <a:schemeClr val="tx1"/>
                </a:solidFill>
                <a:effectLst/>
                <a:latin typeface="+mn-lt"/>
                <a:ea typeface="+mn-ea"/>
                <a:cs typeface="+mn-cs"/>
              </a:rPr>
              <a:t> </a:t>
            </a:r>
            <a:endParaRPr lang="en-US" dirty="0" smtClean="0">
              <a:effectLst/>
            </a:endParaRPr>
          </a:p>
          <a:p>
            <a:endParaRPr lang="en-US" dirty="0"/>
          </a:p>
        </p:txBody>
      </p:sp>
      <p:sp>
        <p:nvSpPr>
          <p:cNvPr id="4" name="Slide Number Placeholder 3"/>
          <p:cNvSpPr>
            <a:spLocks noGrp="1"/>
          </p:cNvSpPr>
          <p:nvPr>
            <p:ph type="sldNum" sz="quarter" idx="10"/>
          </p:nvPr>
        </p:nvSpPr>
        <p:spPr/>
        <p:txBody>
          <a:bodyPr/>
          <a:lstStyle/>
          <a:p>
            <a:fld id="{6083B4A3-29C7-4024-AF82-C5D6FD94BB8D}" type="slidenum">
              <a:rPr lang="en-US" smtClean="0"/>
              <a:pPr/>
              <a:t>8</a:t>
            </a:fld>
            <a:endParaRPr lang="en-US" dirty="0"/>
          </a:p>
        </p:txBody>
      </p:sp>
    </p:spTree>
    <p:extLst>
      <p:ext uri="{BB962C8B-B14F-4D97-AF65-F5344CB8AC3E}">
        <p14:creationId xmlns:p14="http://schemas.microsoft.com/office/powerpoint/2010/main" val="1512603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p:txBody>
          <a:bodyPr/>
          <a:lstStyle/>
          <a:p>
            <a:pPr>
              <a:defRPr/>
            </a:pPr>
            <a:fld id="{978458C3-F292-8A45-80C3-3FC9A71F61F2}" type="slidenum">
              <a:rPr lang="en-US">
                <a:latin typeface="Times New Roman" pitchFamily="-106" charset="0"/>
              </a:rPr>
              <a:pPr>
                <a:defRPr/>
              </a:pPr>
              <a:t>9</a:t>
            </a:fld>
            <a:endParaRPr lang="en-US">
              <a:latin typeface="Times New Roman" pitchFamily="-106" charset="0"/>
            </a:endParaRPr>
          </a:p>
        </p:txBody>
      </p:sp>
      <p:sp>
        <p:nvSpPr>
          <p:cNvPr id="32771"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32772"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endParaRPr lang="en-US" smtClean="0">
              <a:latin typeface="Times New Roman" pitchFamily="-1" charset="0"/>
              <a:ea typeface="ＭＳ Ｐゴシック" pitchFamily="-1" charset="-128"/>
              <a:cs typeface="ＭＳ Ｐゴシック" pitchFamily="-1" charset="-128"/>
            </a:endParaRPr>
          </a:p>
        </p:txBody>
      </p:sp>
    </p:spTree>
    <p:extLst>
      <p:ext uri="{BB962C8B-B14F-4D97-AF65-F5344CB8AC3E}">
        <p14:creationId xmlns:p14="http://schemas.microsoft.com/office/powerpoint/2010/main" val="21310113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083B4A3-29C7-4024-AF82-C5D6FD94BB8D}" type="slidenum">
              <a:rPr lang="en-US" smtClean="0"/>
              <a:pPr/>
              <a:t>10</a:t>
            </a:fld>
            <a:endParaRPr lang="en-US"/>
          </a:p>
        </p:txBody>
      </p:sp>
    </p:spTree>
    <p:extLst>
      <p:ext uri="{BB962C8B-B14F-4D97-AF65-F5344CB8AC3E}">
        <p14:creationId xmlns:p14="http://schemas.microsoft.com/office/powerpoint/2010/main" val="7345857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smtClean="0"/>
              <a:t>Homer</a:t>
            </a:r>
            <a:r>
              <a:rPr lang="en-US" sz="1400" baseline="0" dirty="0" smtClean="0"/>
              <a:t> embodies the 70%</a:t>
            </a:r>
          </a:p>
          <a:p>
            <a:endParaRPr lang="en-US" sz="1400" baseline="0" dirty="0" smtClean="0"/>
          </a:p>
          <a:p>
            <a:r>
              <a:rPr lang="en-US" sz="1400" baseline="0" dirty="0" smtClean="0"/>
              <a:t>Research shows - Not passionate about recycling, but willing to do.  </a:t>
            </a:r>
          </a:p>
          <a:p>
            <a:endParaRPr lang="en-US" sz="1400" baseline="0" dirty="0" smtClean="0"/>
          </a:p>
          <a:p>
            <a:r>
              <a:rPr lang="en-US" sz="2000" baseline="0" dirty="0" smtClean="0"/>
              <a:t>Primary Goal: not to make them care / be fluent. Goal is to Remove barriers</a:t>
            </a:r>
          </a:p>
          <a:p>
            <a:endParaRPr lang="en-US" sz="2000" baseline="0" dirty="0" smtClean="0"/>
          </a:p>
          <a:p>
            <a:r>
              <a:rPr lang="en-US" sz="2000" baseline="0" dirty="0" smtClean="0"/>
              <a:t>Less important that they care – instead goal to make it a habit</a:t>
            </a:r>
          </a:p>
          <a:p>
            <a:endParaRPr lang="en-US" sz="2000" baseline="0" dirty="0" smtClean="0"/>
          </a:p>
          <a:p>
            <a:r>
              <a:rPr lang="en-US" sz="2000" baseline="0" dirty="0" smtClean="0"/>
              <a:t>Barriers:  </a:t>
            </a:r>
          </a:p>
          <a:p>
            <a:pPr marL="342900" indent="-342900">
              <a:buFont typeface="Arial" panose="020B0604020202020204" pitchFamily="34" charset="0"/>
              <a:buChar char="•"/>
            </a:pPr>
            <a:r>
              <a:rPr lang="en-US" sz="2000" baseline="0" dirty="0" smtClean="0"/>
              <a:t>Lack of access</a:t>
            </a:r>
          </a:p>
          <a:p>
            <a:pPr marL="342900" indent="-342900">
              <a:buFont typeface="Arial" panose="020B0604020202020204" pitchFamily="34" charset="0"/>
              <a:buChar char="•"/>
            </a:pPr>
            <a:r>
              <a:rPr lang="en-US" sz="2000" baseline="0" dirty="0" smtClean="0"/>
              <a:t>confusion</a:t>
            </a:r>
          </a:p>
          <a:p>
            <a:endParaRPr lang="en-US" sz="2000" baseline="0" dirty="0" smtClean="0"/>
          </a:p>
          <a:p>
            <a:r>
              <a:rPr lang="en-US" sz="2000" baseline="0" dirty="0" smtClean="0"/>
              <a:t>Homer principle   - success by understanding their needs as much as making them understand yours</a:t>
            </a:r>
          </a:p>
          <a:p>
            <a:endParaRPr lang="en-US" sz="2000" baseline="0" dirty="0" smtClean="0"/>
          </a:p>
          <a:p>
            <a:pPr marL="457200" indent="-457200">
              <a:buFont typeface="+mj-lt"/>
              <a:buAutoNum type="arabicPeriod"/>
            </a:pPr>
            <a:r>
              <a:rPr lang="en-US" sz="2000" baseline="0" dirty="0" smtClean="0"/>
              <a:t>Not focus of attention</a:t>
            </a:r>
          </a:p>
          <a:p>
            <a:pPr marL="457200" indent="-457200">
              <a:buFont typeface="+mj-lt"/>
              <a:buAutoNum type="arabicPeriod"/>
            </a:pPr>
            <a:r>
              <a:rPr lang="en-US" sz="2000" baseline="0" dirty="0" smtClean="0"/>
              <a:t>All bins are waste bins</a:t>
            </a:r>
          </a:p>
          <a:p>
            <a:endParaRPr lang="en-US" sz="2000" baseline="0" dirty="0" smtClean="0"/>
          </a:p>
          <a:p>
            <a:r>
              <a:rPr lang="en-US" sz="2000" baseline="0" dirty="0" smtClean="0"/>
              <a:t>No bubble for recycling in homer’s brain.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2000" baseline="0" dirty="0" smtClean="0"/>
          </a:p>
          <a:p>
            <a:r>
              <a:rPr lang="en-US" sz="2000" baseline="0" dirty="0" smtClean="0"/>
              <a:t>Program managers must design bins to anticipate this</a:t>
            </a:r>
          </a:p>
        </p:txBody>
      </p:sp>
      <p:sp>
        <p:nvSpPr>
          <p:cNvPr id="4" name="Slide Number Placeholder 3"/>
          <p:cNvSpPr>
            <a:spLocks noGrp="1"/>
          </p:cNvSpPr>
          <p:nvPr>
            <p:ph type="sldNum" sz="quarter" idx="10"/>
          </p:nvPr>
        </p:nvSpPr>
        <p:spPr/>
        <p:txBody>
          <a:bodyPr/>
          <a:lstStyle/>
          <a:p>
            <a:fld id="{6083B4A3-29C7-4024-AF82-C5D6FD94BB8D}"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36259816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dirty="0">
                <a:solidFill>
                  <a:srgbClr val="2E3192"/>
                </a:solidFill>
                <a:latin typeface="Calibri" pitchFamily="34" charset="0"/>
              </a:rPr>
              <a:t>Research: </a:t>
            </a:r>
            <a:r>
              <a:rPr lang="en-US" sz="1400" dirty="0">
                <a:solidFill>
                  <a:srgbClr val="2E3192"/>
                </a:solidFill>
                <a:latin typeface="Calibri" pitchFamily="34" charset="0"/>
              </a:rPr>
              <a:t>A literature review was conducted by Wes Schultz, a social psychology professor with the University of CA, San Marcos. He  recommended: pledge language be specific, build a private pledge that can be made visible to others and which medium to use</a:t>
            </a:r>
          </a:p>
          <a:p>
            <a:endParaRPr lang="en-US" sz="1400" dirty="0">
              <a:solidFill>
                <a:srgbClr val="2E3192"/>
              </a:solidFill>
              <a:latin typeface="Calibri" pitchFamily="34" charset="0"/>
            </a:endParaRPr>
          </a:p>
          <a:p>
            <a:r>
              <a:rPr lang="en-US" sz="1400" b="1" dirty="0">
                <a:solidFill>
                  <a:srgbClr val="2E3192"/>
                </a:solidFill>
                <a:latin typeface="Calibri" pitchFamily="34" charset="0"/>
              </a:rPr>
              <a:t>Strategies</a:t>
            </a:r>
            <a:r>
              <a:rPr lang="en-US" sz="1400" dirty="0">
                <a:solidFill>
                  <a:srgbClr val="2E3192"/>
                </a:solidFill>
                <a:latin typeface="Calibri" pitchFamily="34" charset="0"/>
              </a:rPr>
              <a:t>: </a:t>
            </a:r>
          </a:p>
          <a:p>
            <a:r>
              <a:rPr lang="en-US" sz="1400" dirty="0">
                <a:solidFill>
                  <a:srgbClr val="2E3192"/>
                </a:solidFill>
                <a:latin typeface="Calibri" pitchFamily="34" charset="0"/>
              </a:rPr>
              <a:t>Norm Messaging</a:t>
            </a:r>
          </a:p>
          <a:p>
            <a:r>
              <a:rPr lang="en-US" sz="1400" dirty="0">
                <a:solidFill>
                  <a:srgbClr val="2E3192"/>
                </a:solidFill>
                <a:latin typeface="Calibri" pitchFamily="34" charset="0"/>
              </a:rPr>
              <a:t>Commitment</a:t>
            </a:r>
          </a:p>
          <a:p>
            <a:r>
              <a:rPr lang="en-US" sz="1400" dirty="0">
                <a:solidFill>
                  <a:srgbClr val="2E3192"/>
                </a:solidFill>
                <a:latin typeface="Calibri" pitchFamily="34" charset="0"/>
              </a:rPr>
              <a:t>Communication</a:t>
            </a:r>
          </a:p>
          <a:p>
            <a:endParaRPr lang="en-US" sz="1400" dirty="0"/>
          </a:p>
        </p:txBody>
      </p:sp>
      <p:sp>
        <p:nvSpPr>
          <p:cNvPr id="4" name="Slide Number Placeholder 3"/>
          <p:cNvSpPr>
            <a:spLocks noGrp="1"/>
          </p:cNvSpPr>
          <p:nvPr>
            <p:ph type="sldNum" sz="quarter" idx="10"/>
          </p:nvPr>
        </p:nvSpPr>
        <p:spPr/>
        <p:txBody>
          <a:bodyPr/>
          <a:lstStyle/>
          <a:p>
            <a:fld id="{6083B4A3-29C7-4024-AF82-C5D6FD94BB8D}"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37966542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Commitment is using verbal or written agreements to encourage people to adopt a behavior. Research has shown that commitment result in both short-term change, such as immediately changing one’s light bulbs to CFLs, and long-term change, such as committing to bike to work once a week for a year.</a:t>
            </a:r>
          </a:p>
          <a:p>
            <a:pPr>
              <a:buFont typeface="Arial"/>
              <a:buNone/>
              <a:defRPr/>
            </a:pPr>
            <a:endParaRPr lang="en-US" baseline="0" dirty="0" smtClean="0"/>
          </a:p>
          <a:p>
            <a:pPr>
              <a:buFont typeface="Arial"/>
              <a:buNone/>
              <a:defRPr/>
            </a:pPr>
            <a:r>
              <a:rPr lang="en-US" baseline="0" dirty="0" smtClean="0"/>
              <a:t>For example, the America Recycles Day pledge asks pledge takers to commit to learning more about what they can recycle, and then using that knowledge to increase their personal level of recycling. Recent survey research suggests that people who have taken the pledge perceive that since the pledge, they have increased their recycling knowledge and behavior.</a:t>
            </a:r>
          </a:p>
          <a:p>
            <a:pPr defTabSz="895838">
              <a:defRPr/>
            </a:pPr>
            <a:endParaRPr lang="en-US" baseline="0"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6083B4A3-29C7-4024-AF82-C5D6FD94BB8D}" type="slidenum">
              <a:rPr lang="en-US" smtClean="0"/>
              <a:pPr/>
              <a:t>13</a:t>
            </a:fld>
            <a:endParaRPr lang="en-US"/>
          </a:p>
        </p:txBody>
      </p:sp>
    </p:spTree>
    <p:extLst>
      <p:ext uri="{BB962C8B-B14F-4D97-AF65-F5344CB8AC3E}">
        <p14:creationId xmlns:p14="http://schemas.microsoft.com/office/powerpoint/2010/main" val="1275942135"/>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jpeg"/><Relationship Id="rId5" Type="http://schemas.openxmlformats.org/officeDocument/2006/relationships/image" Target="../media/image4.jpeg"/><Relationship Id="rId10" Type="http://schemas.openxmlformats.org/officeDocument/2006/relationships/image" Target="../media/image9.emf"/><Relationship Id="rId4" Type="http://schemas.openxmlformats.org/officeDocument/2006/relationships/image" Target="../media/image3.jpeg"/><Relationship Id="rId9" Type="http://schemas.openxmlformats.org/officeDocument/2006/relationships/image" Target="../media/image8.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jpeg"/><Relationship Id="rId5" Type="http://schemas.openxmlformats.org/officeDocument/2006/relationships/image" Target="../media/image4.jpeg"/><Relationship Id="rId10" Type="http://schemas.openxmlformats.org/officeDocument/2006/relationships/image" Target="../media/image10.emf"/><Relationship Id="rId4" Type="http://schemas.openxmlformats.org/officeDocument/2006/relationships/image" Target="../media/image3.jpeg"/><Relationship Id="rId9" Type="http://schemas.openxmlformats.org/officeDocument/2006/relationships/image" Target="../media/image8.jpe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jpeg"/><Relationship Id="rId11" Type="http://schemas.openxmlformats.org/officeDocument/2006/relationships/image" Target="../media/image9.emf"/><Relationship Id="rId5" Type="http://schemas.openxmlformats.org/officeDocument/2006/relationships/image" Target="../media/image4.jpeg"/><Relationship Id="rId10" Type="http://schemas.openxmlformats.org/officeDocument/2006/relationships/image" Target="../media/image10.emf"/><Relationship Id="rId4" Type="http://schemas.openxmlformats.org/officeDocument/2006/relationships/image" Target="../media/image3.jpeg"/><Relationship Id="rId9" Type="http://schemas.openxmlformats.org/officeDocument/2006/relationships/image" Target="../media/image8.jpe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7" name="Picture 16" descr="UT - recycled materials - GDC.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882118" y="5435434"/>
            <a:ext cx="909223" cy="1129926"/>
          </a:xfrm>
          <a:prstGeom prst="rect">
            <a:avLst/>
          </a:prstGeom>
        </p:spPr>
      </p:pic>
      <p:pic>
        <p:nvPicPr>
          <p:cNvPr id="28" name="Picture 27" descr="KAB09.JP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495170" y="5384270"/>
            <a:ext cx="1409484" cy="1111324"/>
          </a:xfrm>
          <a:prstGeom prst="rect">
            <a:avLst/>
          </a:prstGeom>
        </p:spPr>
      </p:pic>
      <p:sp>
        <p:nvSpPr>
          <p:cNvPr id="7" name="Date Placeholder 2"/>
          <p:cNvSpPr>
            <a:spLocks noGrp="1"/>
          </p:cNvSpPr>
          <p:nvPr>
            <p:ph type="dt" sz="half" idx="10"/>
          </p:nvPr>
        </p:nvSpPr>
        <p:spPr>
          <a:xfrm>
            <a:off x="3506575" y="6394375"/>
            <a:ext cx="2133600" cy="365125"/>
          </a:xfrm>
        </p:spPr>
        <p:txBody>
          <a:bodyPr/>
          <a:lstStyle>
            <a:lvl1pPr algn="ctr">
              <a:defRPr/>
            </a:lvl1pPr>
          </a:lstStyle>
          <a:p>
            <a:fld id="{C1C25B55-CFD9-3F47-8AC9-609E9AFEC591}" type="datetimeFigureOut">
              <a:rPr lang="en-US" smtClean="0"/>
              <a:pPr/>
              <a:t>9/23/2016</a:t>
            </a:fld>
            <a:endParaRPr lang="en-US" dirty="0"/>
          </a:p>
        </p:txBody>
      </p:sp>
      <p:sp>
        <p:nvSpPr>
          <p:cNvPr id="9" name="Slide Number Placeholder 4"/>
          <p:cNvSpPr>
            <a:spLocks noGrp="1"/>
          </p:cNvSpPr>
          <p:nvPr>
            <p:ph type="sldNum" sz="quarter" idx="12"/>
          </p:nvPr>
        </p:nvSpPr>
        <p:spPr>
          <a:xfrm>
            <a:off x="6553200" y="6356350"/>
            <a:ext cx="2133600" cy="365125"/>
          </a:xfrm>
        </p:spPr>
        <p:txBody>
          <a:bodyPr/>
          <a:lstStyle/>
          <a:p>
            <a:fld id="{2B84016F-B10D-9A48-B93F-49BCEF681C17}" type="slidenum">
              <a:rPr lang="en-US" smtClean="0"/>
              <a:t>‹#›</a:t>
            </a:fld>
            <a:endParaRPr lang="en-US"/>
          </a:p>
        </p:txBody>
      </p:sp>
      <p:pic>
        <p:nvPicPr>
          <p:cNvPr id="11" name="Picture 10" descr="Lake Travis Cleanup 3.jpg"/>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767721" y="5435434"/>
            <a:ext cx="1401509" cy="1072842"/>
          </a:xfrm>
          <a:prstGeom prst="rect">
            <a:avLst/>
          </a:prstGeom>
        </p:spPr>
      </p:pic>
      <p:pic>
        <p:nvPicPr>
          <p:cNvPr id="13" name="Picture 12" descr="Florida Learning Garden - Keep Tampa Bay Beautiful.jpg"/>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5810181" y="5356419"/>
            <a:ext cx="1086730" cy="1198301"/>
          </a:xfrm>
          <a:prstGeom prst="rect">
            <a:avLst/>
          </a:prstGeom>
        </p:spPr>
      </p:pic>
      <p:pic>
        <p:nvPicPr>
          <p:cNvPr id="14" name="Picture 13" descr="IMG_3984.JPG"/>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973228" y="5449254"/>
            <a:ext cx="1231013" cy="978813"/>
          </a:xfrm>
          <a:prstGeom prst="rect">
            <a:avLst/>
          </a:prstGeom>
        </p:spPr>
      </p:pic>
      <p:pic>
        <p:nvPicPr>
          <p:cNvPr id="15" name="Picture 14" descr="tmp13028_0140.jpg"/>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2187421" y="5435434"/>
            <a:ext cx="1546712" cy="1063681"/>
          </a:xfrm>
          <a:prstGeom prst="rect">
            <a:avLst/>
          </a:prstGeom>
        </p:spPr>
      </p:pic>
      <p:pic>
        <p:nvPicPr>
          <p:cNvPr id="16" name="Picture 15" descr="KEEP_riverside_B_IMG_4486.JPG"/>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4481" y="5449254"/>
            <a:ext cx="1154319" cy="1130208"/>
          </a:xfrm>
          <a:prstGeom prst="rect">
            <a:avLst/>
          </a:prstGeom>
        </p:spPr>
      </p:pic>
      <p:pic>
        <p:nvPicPr>
          <p:cNvPr id="18" name="Picture 17" descr="tmp13028_0176.jpg"/>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3536884" y="5359069"/>
            <a:ext cx="1018480" cy="1265193"/>
          </a:xfrm>
          <a:prstGeom prst="rect">
            <a:avLst/>
          </a:prstGeom>
        </p:spPr>
      </p:pic>
      <p:sp>
        <p:nvSpPr>
          <p:cNvPr id="19" name="Rectangle 18"/>
          <p:cNvSpPr/>
          <p:nvPr userDrawn="1"/>
        </p:nvSpPr>
        <p:spPr>
          <a:xfrm>
            <a:off x="0" y="5277646"/>
            <a:ext cx="9173710" cy="185428"/>
          </a:xfrm>
          <a:prstGeom prst="rect">
            <a:avLst/>
          </a:prstGeom>
          <a:solidFill>
            <a:srgbClr val="233E9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Subtitle 2"/>
          <p:cNvSpPr>
            <a:spLocks noGrp="1"/>
          </p:cNvSpPr>
          <p:nvPr>
            <p:ph type="subTitle" idx="1"/>
          </p:nvPr>
        </p:nvSpPr>
        <p:spPr>
          <a:xfrm>
            <a:off x="1293490" y="1765682"/>
            <a:ext cx="6400800" cy="1752600"/>
          </a:xfrm>
        </p:spPr>
        <p:txBody>
          <a:bodyPr/>
          <a:lstStyle>
            <a:lvl1pPr marL="0" indent="0" algn="ctr">
              <a:buNone/>
              <a:defRPr b="1">
                <a:solidFill>
                  <a:srgbClr val="0D0D0D"/>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23" name="Rectangle 22"/>
          <p:cNvSpPr/>
          <p:nvPr userDrawn="1"/>
        </p:nvSpPr>
        <p:spPr>
          <a:xfrm>
            <a:off x="-18831" y="6366009"/>
            <a:ext cx="9188061" cy="50165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EDE5BD"/>
              </a:solidFill>
            </a:endParaRPr>
          </a:p>
        </p:txBody>
      </p:sp>
      <p:pic>
        <p:nvPicPr>
          <p:cNvPr id="2" name="Picture 1" descr="KAB_wordmark_white.eps"/>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3376599" y="295383"/>
            <a:ext cx="2390805" cy="654326"/>
          </a:xfrm>
          <a:prstGeom prst="rect">
            <a:avLst/>
          </a:prstGeom>
        </p:spPr>
      </p:pic>
      <p:sp>
        <p:nvSpPr>
          <p:cNvPr id="22" name="Oval 21"/>
          <p:cNvSpPr/>
          <p:nvPr userDrawn="1"/>
        </p:nvSpPr>
        <p:spPr>
          <a:xfrm>
            <a:off x="-334817" y="-967193"/>
            <a:ext cx="9813637" cy="2170545"/>
          </a:xfrm>
          <a:prstGeom prst="ellipse">
            <a:avLst/>
          </a:prstGeom>
          <a:solidFill>
            <a:srgbClr val="EE3224"/>
          </a:solidFill>
          <a:effectLst>
            <a:outerShdw blurRad="358775" dist="25400" dir="5400000" sx="104000" sy="104000" algn="t" rotWithShape="0">
              <a:prstClr val="black">
                <a:alpha val="34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pic>
        <p:nvPicPr>
          <p:cNvPr id="24" name="Picture 23" descr="KAB_wordmark_white.eps"/>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3376599" y="316203"/>
            <a:ext cx="2390805" cy="654326"/>
          </a:xfrm>
          <a:prstGeom prst="rect">
            <a:avLst/>
          </a:prstGeom>
        </p:spPr>
      </p:pic>
    </p:spTree>
    <p:extLst>
      <p:ext uri="{BB962C8B-B14F-4D97-AF65-F5344CB8AC3E}">
        <p14:creationId xmlns:p14="http://schemas.microsoft.com/office/powerpoint/2010/main" val="192670685"/>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Section Header">
    <p:spTree>
      <p:nvGrpSpPr>
        <p:cNvPr id="1" name=""/>
        <p:cNvGrpSpPr/>
        <p:nvPr/>
      </p:nvGrpSpPr>
      <p:grpSpPr>
        <a:xfrm>
          <a:off x="0" y="0"/>
          <a:ext cx="0" cy="0"/>
          <a:chOff x="0" y="0"/>
          <a:chExt cx="0" cy="0"/>
        </a:xfrm>
      </p:grpSpPr>
      <p:sp>
        <p:nvSpPr>
          <p:cNvPr id="13" name="Rectangle 12"/>
          <p:cNvSpPr/>
          <p:nvPr userDrawn="1"/>
        </p:nvSpPr>
        <p:spPr>
          <a:xfrm>
            <a:off x="0" y="0"/>
            <a:ext cx="9144000" cy="6858000"/>
          </a:xfrm>
          <a:prstGeom prst="rect">
            <a:avLst/>
          </a:prstGeom>
          <a:gradFill flip="none" rotWithShape="1">
            <a:gsLst>
              <a:gs pos="0">
                <a:srgbClr val="41C2E1"/>
              </a:gs>
              <a:gs pos="100000">
                <a:schemeClr val="tx2"/>
              </a:gs>
            </a:gsLst>
            <a:lin ang="0" scaled="1"/>
            <a:tileRect/>
          </a:gradFill>
          <a:ln>
            <a:gradFill flip="none" rotWithShape="1">
              <a:gsLst>
                <a:gs pos="0">
                  <a:srgbClr val="41C2E1"/>
                </a:gs>
                <a:gs pos="100000">
                  <a:srgbClr val="2A98C3"/>
                </a:gs>
              </a:gsLst>
              <a:lin ang="0" scaled="1"/>
              <a:tileRect/>
            </a:gradFill>
          </a:ln>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dirty="0"/>
          </a:p>
        </p:txBody>
      </p:sp>
      <p:sp>
        <p:nvSpPr>
          <p:cNvPr id="8" name="Rectangle 7"/>
          <p:cNvSpPr/>
          <p:nvPr userDrawn="1"/>
        </p:nvSpPr>
        <p:spPr>
          <a:xfrm>
            <a:off x="1" y="153942"/>
            <a:ext cx="9144001" cy="65501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sz="1400" dirty="0"/>
          </a:p>
        </p:txBody>
      </p:sp>
      <p:sp>
        <p:nvSpPr>
          <p:cNvPr id="9" name="Text Placeholder 20"/>
          <p:cNvSpPr>
            <a:spLocks noGrp="1"/>
          </p:cNvSpPr>
          <p:nvPr>
            <p:ph type="body" sz="quarter" idx="13" hasCustomPrompt="1"/>
          </p:nvPr>
        </p:nvSpPr>
        <p:spPr>
          <a:xfrm>
            <a:off x="668218" y="1176076"/>
            <a:ext cx="7758235" cy="522288"/>
          </a:xfrm>
          <a:prstGeom prst="rect">
            <a:avLst/>
          </a:prstGeom>
        </p:spPr>
        <p:txBody>
          <a:bodyPr lIns="68580" tIns="34290" rIns="68580" bIns="34290"/>
          <a:lstStyle>
            <a:lvl1pPr marL="0" marR="0" indent="0" algn="l" defTabSz="685800" rtl="0" eaLnBrk="1" fontAlgn="auto" latinLnBrk="0" hangingPunct="1">
              <a:lnSpc>
                <a:spcPct val="75000"/>
              </a:lnSpc>
              <a:spcBef>
                <a:spcPts val="0"/>
              </a:spcBef>
              <a:spcAft>
                <a:spcPts val="0"/>
              </a:spcAft>
              <a:buClrTx/>
              <a:buSzTx/>
              <a:buFont typeface="Arial" panose="020B0604020202020204" pitchFamily="34" charset="0"/>
              <a:buNone/>
              <a:tabLst/>
              <a:defRPr sz="2400" cap="none" baseline="0">
                <a:solidFill>
                  <a:schemeClr val="accent1"/>
                </a:solidFill>
                <a:latin typeface="+mj-lt"/>
              </a:defRPr>
            </a:lvl1pPr>
          </a:lstStyle>
          <a:p>
            <a:pPr lvl="0"/>
            <a:r>
              <a:rPr lang="en-US" dirty="0"/>
              <a:t>Subtitle would go here</a:t>
            </a:r>
          </a:p>
        </p:txBody>
      </p:sp>
      <p:cxnSp>
        <p:nvCxnSpPr>
          <p:cNvPr id="10" name="Straight Connector 9"/>
          <p:cNvCxnSpPr/>
          <p:nvPr userDrawn="1"/>
        </p:nvCxnSpPr>
        <p:spPr>
          <a:xfrm>
            <a:off x="738556" y="1108604"/>
            <a:ext cx="8405444"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1" name="Text Placeholder 6"/>
          <p:cNvSpPr>
            <a:spLocks noGrp="1"/>
          </p:cNvSpPr>
          <p:nvPr>
            <p:ph type="body" sz="quarter" idx="14" hasCustomPrompt="1"/>
          </p:nvPr>
        </p:nvSpPr>
        <p:spPr>
          <a:xfrm>
            <a:off x="668340" y="223077"/>
            <a:ext cx="7758112" cy="877824"/>
          </a:xfrm>
          <a:prstGeom prst="rect">
            <a:avLst/>
          </a:prstGeom>
        </p:spPr>
        <p:txBody>
          <a:bodyPr lIns="68580" tIns="34290" rIns="68580" bIns="34290" anchor="b" anchorCtr="0"/>
          <a:lstStyle>
            <a:lvl1pPr marL="0" indent="0">
              <a:lnSpc>
                <a:spcPct val="75000"/>
              </a:lnSpc>
              <a:spcBef>
                <a:spcPts val="0"/>
              </a:spcBef>
              <a:buNone/>
              <a:defRPr sz="3200" b="1" cap="all" baseline="0">
                <a:solidFill>
                  <a:schemeClr val="accent2"/>
                </a:solidFill>
                <a:latin typeface="+mj-lt"/>
              </a:defRPr>
            </a:lvl1pPr>
          </a:lstStyle>
          <a:p>
            <a:pPr lvl="0"/>
            <a:r>
              <a:rPr lang="en-US" b="1" dirty="0">
                <a:latin typeface="+mj-lt"/>
              </a:rPr>
              <a:t>SLIDE TITLE WOULD GO HERE</a:t>
            </a:r>
          </a:p>
        </p:txBody>
      </p:sp>
      <p:sp>
        <p:nvSpPr>
          <p:cNvPr id="12" name="Text Placeholder 4"/>
          <p:cNvSpPr>
            <a:spLocks noGrp="1"/>
          </p:cNvSpPr>
          <p:nvPr>
            <p:ph type="body" sz="quarter" idx="15" hasCustomPrompt="1"/>
          </p:nvPr>
        </p:nvSpPr>
        <p:spPr>
          <a:xfrm>
            <a:off x="1046281" y="1863560"/>
            <a:ext cx="7305556" cy="4586288"/>
          </a:xfrm>
          <a:prstGeom prst="rect">
            <a:avLst/>
          </a:prstGeom>
        </p:spPr>
        <p:txBody>
          <a:bodyPr lIns="68580" tIns="34290" rIns="68580" bIns="34290"/>
          <a:lstStyle>
            <a:lvl1pPr marL="137160" indent="-137160">
              <a:lnSpc>
                <a:spcPct val="90000"/>
              </a:lnSpc>
              <a:spcBef>
                <a:spcPts val="1800"/>
              </a:spcBef>
              <a:buClr>
                <a:schemeClr val="accent1"/>
              </a:buClr>
              <a:defRPr sz="1700" baseline="0">
                <a:solidFill>
                  <a:srgbClr val="666666"/>
                </a:solidFill>
                <a:latin typeface="Arial"/>
                <a:cs typeface="Arial"/>
              </a:defRPr>
            </a:lvl1pPr>
            <a:lvl2pPr indent="-137160">
              <a:lnSpc>
                <a:spcPct val="90000"/>
              </a:lnSpc>
              <a:spcBef>
                <a:spcPts val="300"/>
              </a:spcBef>
              <a:buClr>
                <a:schemeClr val="accent1"/>
              </a:buClr>
              <a:defRPr sz="1500" baseline="0">
                <a:solidFill>
                  <a:srgbClr val="666666"/>
                </a:solidFill>
                <a:latin typeface="Arial"/>
                <a:cs typeface="Arial"/>
              </a:defRPr>
            </a:lvl2pPr>
            <a:lvl3pPr indent="-137160">
              <a:lnSpc>
                <a:spcPct val="90000"/>
              </a:lnSpc>
              <a:buClr>
                <a:schemeClr val="accent1"/>
              </a:buClr>
              <a:defRPr sz="1400">
                <a:solidFill>
                  <a:srgbClr val="666666"/>
                </a:solidFill>
                <a:latin typeface="Arial"/>
                <a:cs typeface="Arial"/>
              </a:defRPr>
            </a:lvl3pPr>
          </a:lstStyle>
          <a:p>
            <a:pPr lvl="0"/>
            <a:r>
              <a:rPr lang="en-US" dirty="0"/>
              <a:t>I’m a bullet point. Content would go here. I’m a bullet point. Content would go here.</a:t>
            </a:r>
          </a:p>
          <a:p>
            <a:pPr lvl="1"/>
            <a:r>
              <a:rPr lang="en-US" dirty="0"/>
              <a:t>I’m a secondary bullet point.</a:t>
            </a:r>
          </a:p>
          <a:p>
            <a:pPr lvl="2"/>
            <a:r>
              <a:rPr lang="en-US" dirty="0"/>
              <a:t>I’m a tertiary bullet point</a:t>
            </a:r>
          </a:p>
          <a:p>
            <a:pPr lvl="0"/>
            <a:r>
              <a:rPr lang="en-US" dirty="0"/>
              <a:t>I’m a bullet point. Content would go here. I’m a bullet point. Content would go here.</a:t>
            </a:r>
          </a:p>
          <a:p>
            <a:pPr lvl="1"/>
            <a:r>
              <a:rPr lang="en-US" dirty="0"/>
              <a:t>I’m a secondary bullet point.</a:t>
            </a:r>
          </a:p>
          <a:p>
            <a:pPr lvl="2"/>
            <a:r>
              <a:rPr lang="en-US" dirty="0"/>
              <a:t>I’m a tertiary bullet point</a:t>
            </a:r>
          </a:p>
          <a:p>
            <a:pPr lvl="0"/>
            <a:r>
              <a:rPr lang="en-US" dirty="0"/>
              <a:t>I’m a bullet point. Content would go here. I’m a bullet point. Content would go here.</a:t>
            </a:r>
          </a:p>
          <a:p>
            <a:pPr lvl="1"/>
            <a:r>
              <a:rPr lang="en-US" dirty="0"/>
              <a:t>I’m a secondary bullet point.</a:t>
            </a:r>
          </a:p>
          <a:p>
            <a:pPr lvl="2"/>
            <a:r>
              <a:rPr lang="en-US" dirty="0"/>
              <a:t>I’m a tertiary bullet point</a:t>
            </a:r>
          </a:p>
          <a:p>
            <a:pPr lvl="2"/>
            <a:endParaRPr lang="en-US" dirty="0"/>
          </a:p>
        </p:txBody>
      </p:sp>
    </p:spTree>
    <p:extLst>
      <p:ext uri="{BB962C8B-B14F-4D97-AF65-F5344CB8AC3E}">
        <p14:creationId xmlns:p14="http://schemas.microsoft.com/office/powerpoint/2010/main" val="35062593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10" name="Oval 9"/>
          <p:cNvSpPr/>
          <p:nvPr userDrawn="1"/>
        </p:nvSpPr>
        <p:spPr>
          <a:xfrm>
            <a:off x="-334817" y="-967193"/>
            <a:ext cx="9813637" cy="2170545"/>
          </a:xfrm>
          <a:prstGeom prst="ellipse">
            <a:avLst/>
          </a:prstGeom>
          <a:solidFill>
            <a:srgbClr val="EE3224"/>
          </a:solidFill>
          <a:effectLst>
            <a:outerShdw blurRad="358775" dist="25400" dir="5400000" sx="104000" sy="104000" algn="t" rotWithShape="0">
              <a:prstClr val="black">
                <a:alpha val="34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2" name="Title 1"/>
          <p:cNvSpPr>
            <a:spLocks noGrp="1"/>
          </p:cNvSpPr>
          <p:nvPr>
            <p:ph type="title"/>
          </p:nvPr>
        </p:nvSpPr>
        <p:spPr>
          <a:xfrm>
            <a:off x="457200" y="48414"/>
            <a:ext cx="8229600" cy="1143000"/>
          </a:xfrm>
        </p:spPr>
        <p:txBody>
          <a:bodyPr>
            <a:normAutofit/>
          </a:bodyPr>
          <a:lstStyle>
            <a:lvl1pPr>
              <a:defRPr sz="3600" b="1">
                <a:solidFill>
                  <a:schemeClr val="bg1"/>
                </a:solidFill>
              </a:defRPr>
            </a:lvl1pPr>
          </a:lstStyle>
          <a:p>
            <a:r>
              <a:rPr lang="en-US" dirty="0" smtClean="0"/>
              <a:t>Click to edit Master title style</a:t>
            </a:r>
            <a:endParaRPr lang="en-US" dirty="0"/>
          </a:p>
        </p:txBody>
      </p:sp>
      <p:sp>
        <p:nvSpPr>
          <p:cNvPr id="3" name="Date Placeholder 2"/>
          <p:cNvSpPr>
            <a:spLocks noGrp="1"/>
          </p:cNvSpPr>
          <p:nvPr>
            <p:ph type="dt" sz="half" idx="10"/>
          </p:nvPr>
        </p:nvSpPr>
        <p:spPr>
          <a:xfrm>
            <a:off x="3506575" y="6356350"/>
            <a:ext cx="2133600" cy="365125"/>
          </a:xfrm>
        </p:spPr>
        <p:txBody>
          <a:bodyPr/>
          <a:lstStyle>
            <a:lvl1pPr algn="ctr">
              <a:defRPr/>
            </a:lvl1pPr>
          </a:lstStyle>
          <a:p>
            <a:fld id="{C65CD1C7-EAC2-4D1B-897A-CD1B113AC1A3}" type="datetime1">
              <a:rPr lang="en-US" smtClean="0"/>
              <a:t>9/23/2016</a:t>
            </a:fld>
            <a:endParaRPr lang="en-US"/>
          </a:p>
        </p:txBody>
      </p:sp>
      <p:pic>
        <p:nvPicPr>
          <p:cNvPr id="7" name="Picture 6" descr="KAB_wordmark_red.eps"/>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6525" y="6472956"/>
            <a:ext cx="1000444" cy="265341"/>
          </a:xfrm>
          <a:prstGeom prst="rect">
            <a:avLst/>
          </a:prstGeom>
        </p:spPr>
      </p:pic>
      <p:sp>
        <p:nvSpPr>
          <p:cNvPr id="8" name="Rectangle 7"/>
          <p:cNvSpPr/>
          <p:nvPr userDrawn="1"/>
        </p:nvSpPr>
        <p:spPr>
          <a:xfrm>
            <a:off x="0" y="6153398"/>
            <a:ext cx="9173710" cy="185428"/>
          </a:xfrm>
          <a:prstGeom prst="rect">
            <a:avLst/>
          </a:prstGeom>
          <a:solidFill>
            <a:srgbClr val="233E9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Slide Number Placeholder 4"/>
          <p:cNvSpPr>
            <a:spLocks noGrp="1"/>
          </p:cNvSpPr>
          <p:nvPr>
            <p:ph type="sldNum" sz="quarter" idx="12"/>
          </p:nvPr>
        </p:nvSpPr>
        <p:spPr/>
        <p:txBody>
          <a:bodyPr/>
          <a:lstStyle/>
          <a:p>
            <a:fld id="{2B84016F-B10D-9A48-B93F-49BCEF681C17}" type="slidenum">
              <a:rPr lang="en-US" smtClean="0"/>
              <a:t>‹#›</a:t>
            </a:fld>
            <a:endParaRPr lang="en-US"/>
          </a:p>
        </p:txBody>
      </p:sp>
      <p:sp>
        <p:nvSpPr>
          <p:cNvPr id="9" name="Text Placeholder 2"/>
          <p:cNvSpPr>
            <a:spLocks noGrp="1"/>
          </p:cNvSpPr>
          <p:nvPr>
            <p:ph idx="1"/>
          </p:nvPr>
        </p:nvSpPr>
        <p:spPr>
          <a:xfrm>
            <a:off x="457200" y="1600200"/>
            <a:ext cx="8229600" cy="4525963"/>
          </a:xfrm>
          <a:prstGeom prst="rect">
            <a:avLst/>
          </a:prstGeom>
        </p:spPr>
        <p:txBody>
          <a:bodyPr vert="horz" lIns="91440" tIns="45720" rIns="91440" bIns="45720" rtlCol="0">
            <a:normAutofit/>
          </a:bodyPr>
          <a:lstStyle>
            <a:lvl1pPr>
              <a:defRPr>
                <a:solidFill>
                  <a:schemeClr val="tx1">
                    <a:lumMod val="95000"/>
                    <a:lumOff val="5000"/>
                  </a:schemeClr>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9932147"/>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17" name="Picture 16" descr="UT - recycled materials - GDC.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882118" y="5435434"/>
            <a:ext cx="909223" cy="1129926"/>
          </a:xfrm>
          <a:prstGeom prst="rect">
            <a:avLst/>
          </a:prstGeom>
        </p:spPr>
      </p:pic>
      <p:pic>
        <p:nvPicPr>
          <p:cNvPr id="28" name="Picture 27" descr="KAB09.JP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495170" y="5384270"/>
            <a:ext cx="1409484" cy="1111324"/>
          </a:xfrm>
          <a:prstGeom prst="rect">
            <a:avLst/>
          </a:prstGeom>
        </p:spPr>
      </p:pic>
      <p:sp>
        <p:nvSpPr>
          <p:cNvPr id="7" name="Date Placeholder 2"/>
          <p:cNvSpPr>
            <a:spLocks noGrp="1"/>
          </p:cNvSpPr>
          <p:nvPr>
            <p:ph type="dt" sz="half" idx="10"/>
          </p:nvPr>
        </p:nvSpPr>
        <p:spPr>
          <a:xfrm>
            <a:off x="3506575" y="6394375"/>
            <a:ext cx="2133600" cy="365125"/>
          </a:xfrm>
        </p:spPr>
        <p:txBody>
          <a:bodyPr/>
          <a:lstStyle>
            <a:lvl1pPr algn="ctr">
              <a:defRPr/>
            </a:lvl1pPr>
          </a:lstStyle>
          <a:p>
            <a:fld id="{C1C25B55-CFD9-3F47-8AC9-609E9AFEC591}" type="datetimeFigureOut">
              <a:rPr lang="en-US" smtClean="0"/>
              <a:pPr/>
              <a:t>9/23/2016</a:t>
            </a:fld>
            <a:endParaRPr lang="en-US" dirty="0"/>
          </a:p>
        </p:txBody>
      </p:sp>
      <p:sp>
        <p:nvSpPr>
          <p:cNvPr id="9" name="Slide Number Placeholder 4"/>
          <p:cNvSpPr>
            <a:spLocks noGrp="1"/>
          </p:cNvSpPr>
          <p:nvPr>
            <p:ph type="sldNum" sz="quarter" idx="12"/>
          </p:nvPr>
        </p:nvSpPr>
        <p:spPr>
          <a:xfrm>
            <a:off x="6553200" y="6356350"/>
            <a:ext cx="2133600" cy="365125"/>
          </a:xfrm>
        </p:spPr>
        <p:txBody>
          <a:bodyPr/>
          <a:lstStyle/>
          <a:p>
            <a:fld id="{2B84016F-B10D-9A48-B93F-49BCEF681C17}" type="slidenum">
              <a:rPr lang="en-US" smtClean="0"/>
              <a:t>‹#›</a:t>
            </a:fld>
            <a:endParaRPr lang="en-US"/>
          </a:p>
        </p:txBody>
      </p:sp>
      <p:pic>
        <p:nvPicPr>
          <p:cNvPr id="11" name="Picture 10" descr="Lake Travis Cleanup 3.jpg"/>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767721" y="5435434"/>
            <a:ext cx="1401509" cy="1072842"/>
          </a:xfrm>
          <a:prstGeom prst="rect">
            <a:avLst/>
          </a:prstGeom>
        </p:spPr>
      </p:pic>
      <p:pic>
        <p:nvPicPr>
          <p:cNvPr id="13" name="Picture 12" descr="Florida Learning Garden - Keep Tampa Bay Beautiful.jpg"/>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5810181" y="5356419"/>
            <a:ext cx="1086730" cy="1198301"/>
          </a:xfrm>
          <a:prstGeom prst="rect">
            <a:avLst/>
          </a:prstGeom>
        </p:spPr>
      </p:pic>
      <p:pic>
        <p:nvPicPr>
          <p:cNvPr id="14" name="Picture 13" descr="IMG_3984.JPG"/>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973228" y="5449254"/>
            <a:ext cx="1231013" cy="978813"/>
          </a:xfrm>
          <a:prstGeom prst="rect">
            <a:avLst/>
          </a:prstGeom>
        </p:spPr>
      </p:pic>
      <p:pic>
        <p:nvPicPr>
          <p:cNvPr id="15" name="Picture 14" descr="tmp13028_0140.jpg"/>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2187421" y="5435434"/>
            <a:ext cx="1546712" cy="1063681"/>
          </a:xfrm>
          <a:prstGeom prst="rect">
            <a:avLst/>
          </a:prstGeom>
        </p:spPr>
      </p:pic>
      <p:pic>
        <p:nvPicPr>
          <p:cNvPr id="16" name="Picture 15" descr="KEEP_riverside_B_IMG_4486.JPG"/>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4481" y="5449254"/>
            <a:ext cx="1154319" cy="1130208"/>
          </a:xfrm>
          <a:prstGeom prst="rect">
            <a:avLst/>
          </a:prstGeom>
        </p:spPr>
      </p:pic>
      <p:pic>
        <p:nvPicPr>
          <p:cNvPr id="18" name="Picture 17" descr="tmp13028_0176.jpg"/>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3536884" y="5359069"/>
            <a:ext cx="1018480" cy="1265193"/>
          </a:xfrm>
          <a:prstGeom prst="rect">
            <a:avLst/>
          </a:prstGeom>
        </p:spPr>
      </p:pic>
      <p:sp>
        <p:nvSpPr>
          <p:cNvPr id="19" name="Rectangle 18"/>
          <p:cNvSpPr/>
          <p:nvPr userDrawn="1"/>
        </p:nvSpPr>
        <p:spPr>
          <a:xfrm>
            <a:off x="0" y="5277646"/>
            <a:ext cx="9173710" cy="185428"/>
          </a:xfrm>
          <a:prstGeom prst="rect">
            <a:avLst/>
          </a:prstGeom>
          <a:solidFill>
            <a:srgbClr val="233E9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Subtitle 2"/>
          <p:cNvSpPr>
            <a:spLocks noGrp="1"/>
          </p:cNvSpPr>
          <p:nvPr>
            <p:ph type="subTitle" idx="1"/>
          </p:nvPr>
        </p:nvSpPr>
        <p:spPr>
          <a:xfrm>
            <a:off x="1293490" y="1765682"/>
            <a:ext cx="6400800" cy="1752600"/>
          </a:xfrm>
        </p:spPr>
        <p:txBody>
          <a:bodyPr/>
          <a:lstStyle>
            <a:lvl1pPr marL="0" indent="0" algn="ctr">
              <a:buNone/>
              <a:defRPr b="1">
                <a:solidFill>
                  <a:srgbClr val="0D0D0D"/>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23" name="Rectangle 22"/>
          <p:cNvSpPr/>
          <p:nvPr userDrawn="1"/>
        </p:nvSpPr>
        <p:spPr>
          <a:xfrm>
            <a:off x="-18831" y="6366009"/>
            <a:ext cx="9188061" cy="50165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EDE5BD"/>
              </a:solidFill>
            </a:endParaRPr>
          </a:p>
        </p:txBody>
      </p:sp>
      <p:sp>
        <p:nvSpPr>
          <p:cNvPr id="22" name="Title 1"/>
          <p:cNvSpPr>
            <a:spLocks noGrp="1"/>
          </p:cNvSpPr>
          <p:nvPr>
            <p:ph type="title"/>
          </p:nvPr>
        </p:nvSpPr>
        <p:spPr>
          <a:xfrm>
            <a:off x="457200" y="-256386"/>
            <a:ext cx="8229600" cy="1143000"/>
          </a:xfrm>
        </p:spPr>
        <p:txBody>
          <a:bodyPr>
            <a:normAutofit/>
          </a:bodyPr>
          <a:lstStyle>
            <a:lvl1pPr>
              <a:defRPr sz="3600" b="1">
                <a:solidFill>
                  <a:schemeClr val="bg1"/>
                </a:solidFill>
              </a:defRPr>
            </a:lvl1pPr>
          </a:lstStyle>
          <a:p>
            <a:r>
              <a:rPr lang="en-US" dirty="0" smtClean="0"/>
              <a:t>Click to edit Master title style</a:t>
            </a:r>
            <a:endParaRPr lang="en-US" dirty="0"/>
          </a:p>
        </p:txBody>
      </p:sp>
      <p:pic>
        <p:nvPicPr>
          <p:cNvPr id="24" name="Picture 23" descr="KAB_wordmark_red.eps"/>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26525" y="6472956"/>
            <a:ext cx="1000444" cy="265341"/>
          </a:xfrm>
          <a:prstGeom prst="rect">
            <a:avLst/>
          </a:prstGeom>
        </p:spPr>
      </p:pic>
      <p:sp>
        <p:nvSpPr>
          <p:cNvPr id="21" name="Oval 20"/>
          <p:cNvSpPr/>
          <p:nvPr userDrawn="1"/>
        </p:nvSpPr>
        <p:spPr>
          <a:xfrm>
            <a:off x="-334817" y="-967193"/>
            <a:ext cx="9813637" cy="2170545"/>
          </a:xfrm>
          <a:prstGeom prst="ellipse">
            <a:avLst/>
          </a:prstGeom>
          <a:solidFill>
            <a:srgbClr val="EE3224"/>
          </a:solidFill>
          <a:effectLst>
            <a:outerShdw blurRad="358775" dist="25400" dir="5400000" sx="104000" sy="104000" algn="t" rotWithShape="0">
              <a:prstClr val="black">
                <a:alpha val="34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Tree>
    <p:extLst>
      <p:ext uri="{BB962C8B-B14F-4D97-AF65-F5344CB8AC3E}">
        <p14:creationId xmlns:p14="http://schemas.microsoft.com/office/powerpoint/2010/main" val="10818186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56386"/>
            <a:ext cx="8229600" cy="1143000"/>
          </a:xfrm>
        </p:spPr>
        <p:txBody>
          <a:bodyPr>
            <a:normAutofit/>
          </a:bodyPr>
          <a:lstStyle>
            <a:lvl1pPr>
              <a:defRPr sz="3600" b="1">
                <a:solidFill>
                  <a:schemeClr val="bg1"/>
                </a:solidFill>
              </a:defRPr>
            </a:lvl1pPr>
          </a:lstStyle>
          <a:p>
            <a:r>
              <a:rPr lang="en-US" dirty="0" smtClean="0"/>
              <a:t>Click to edit Master title style</a:t>
            </a:r>
            <a:endParaRPr lang="en-US" dirty="0"/>
          </a:p>
        </p:txBody>
      </p:sp>
      <p:sp>
        <p:nvSpPr>
          <p:cNvPr id="3" name="Date Placeholder 2"/>
          <p:cNvSpPr>
            <a:spLocks noGrp="1"/>
          </p:cNvSpPr>
          <p:nvPr>
            <p:ph type="dt" sz="half" idx="10"/>
          </p:nvPr>
        </p:nvSpPr>
        <p:spPr>
          <a:xfrm>
            <a:off x="3506575" y="6356350"/>
            <a:ext cx="2133600" cy="365125"/>
          </a:xfrm>
        </p:spPr>
        <p:txBody>
          <a:bodyPr/>
          <a:lstStyle>
            <a:lvl1pPr algn="ctr">
              <a:defRPr/>
            </a:lvl1pPr>
          </a:lstStyle>
          <a:p>
            <a:fld id="{C1C25B55-CFD9-3F47-8AC9-609E9AFEC591}" type="datetimeFigureOut">
              <a:rPr lang="en-US" smtClean="0"/>
              <a:pPr/>
              <a:t>9/23/2016</a:t>
            </a:fld>
            <a:endParaRPr lang="en-US" dirty="0"/>
          </a:p>
        </p:txBody>
      </p:sp>
      <p:pic>
        <p:nvPicPr>
          <p:cNvPr id="7" name="Picture 6" descr="KAB_wordmark_red.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6525" y="6472956"/>
            <a:ext cx="1000444" cy="265341"/>
          </a:xfrm>
          <a:prstGeom prst="rect">
            <a:avLst/>
          </a:prstGeom>
        </p:spPr>
      </p:pic>
      <p:sp>
        <p:nvSpPr>
          <p:cNvPr id="8" name="Rectangle 7"/>
          <p:cNvSpPr/>
          <p:nvPr userDrawn="1"/>
        </p:nvSpPr>
        <p:spPr>
          <a:xfrm>
            <a:off x="0" y="6153398"/>
            <a:ext cx="9173710" cy="185428"/>
          </a:xfrm>
          <a:prstGeom prst="rect">
            <a:avLst/>
          </a:prstGeom>
          <a:solidFill>
            <a:srgbClr val="233E9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Slide Number Placeholder 4"/>
          <p:cNvSpPr>
            <a:spLocks noGrp="1"/>
          </p:cNvSpPr>
          <p:nvPr>
            <p:ph type="sldNum" sz="quarter" idx="12"/>
          </p:nvPr>
        </p:nvSpPr>
        <p:spPr/>
        <p:txBody>
          <a:bodyPr/>
          <a:lstStyle/>
          <a:p>
            <a:fld id="{2B84016F-B10D-9A48-B93F-49BCEF681C17}" type="slidenum">
              <a:rPr lang="en-US" smtClean="0"/>
              <a:t>‹#›</a:t>
            </a:fld>
            <a:endParaRPr lang="en-US"/>
          </a:p>
        </p:txBody>
      </p:sp>
      <p:sp>
        <p:nvSpPr>
          <p:cNvPr id="9" name="Text Placeholder 2"/>
          <p:cNvSpPr>
            <a:spLocks noGrp="1"/>
          </p:cNvSpPr>
          <p:nvPr>
            <p:ph idx="1"/>
          </p:nvPr>
        </p:nvSpPr>
        <p:spPr>
          <a:xfrm>
            <a:off x="457200" y="1600200"/>
            <a:ext cx="8229600" cy="4525963"/>
          </a:xfrm>
          <a:prstGeom prst="rect">
            <a:avLst/>
          </a:prstGeom>
        </p:spPr>
        <p:txBody>
          <a:bodyPr vert="horz" lIns="91440" tIns="45720" rIns="91440" bIns="45720" rtlCol="0">
            <a:normAutofit/>
          </a:bodyPr>
          <a:lstStyle>
            <a:lvl1pPr>
              <a:defRPr>
                <a:solidFill>
                  <a:schemeClr val="tx1">
                    <a:lumMod val="95000"/>
                    <a:lumOff val="5000"/>
                  </a:schemeClr>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Oval 9"/>
          <p:cNvSpPr/>
          <p:nvPr userDrawn="1"/>
        </p:nvSpPr>
        <p:spPr>
          <a:xfrm>
            <a:off x="-334817" y="-967193"/>
            <a:ext cx="9813637" cy="2170545"/>
          </a:xfrm>
          <a:prstGeom prst="ellipse">
            <a:avLst/>
          </a:prstGeom>
          <a:solidFill>
            <a:srgbClr val="EE3224"/>
          </a:solidFill>
          <a:effectLst>
            <a:outerShdw blurRad="358775" dist="25400" dir="5400000" sx="104000" sy="104000" algn="t" rotWithShape="0">
              <a:prstClr val="black">
                <a:alpha val="34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Tree>
    <p:extLst>
      <p:ext uri="{BB962C8B-B14F-4D97-AF65-F5344CB8AC3E}">
        <p14:creationId xmlns:p14="http://schemas.microsoft.com/office/powerpoint/2010/main" val="4276881428"/>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17" name="Picture 16" descr="UT - recycled materials - GDC.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882118" y="5435434"/>
            <a:ext cx="909223" cy="1129926"/>
          </a:xfrm>
          <a:prstGeom prst="rect">
            <a:avLst/>
          </a:prstGeom>
        </p:spPr>
      </p:pic>
      <p:pic>
        <p:nvPicPr>
          <p:cNvPr id="28" name="Picture 27" descr="KAB09.JP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495170" y="5384270"/>
            <a:ext cx="1409484" cy="1111324"/>
          </a:xfrm>
          <a:prstGeom prst="rect">
            <a:avLst/>
          </a:prstGeom>
        </p:spPr>
      </p:pic>
      <p:sp>
        <p:nvSpPr>
          <p:cNvPr id="7" name="Date Placeholder 2"/>
          <p:cNvSpPr>
            <a:spLocks noGrp="1"/>
          </p:cNvSpPr>
          <p:nvPr>
            <p:ph type="dt" sz="half" idx="10"/>
          </p:nvPr>
        </p:nvSpPr>
        <p:spPr>
          <a:xfrm>
            <a:off x="3506575" y="6394375"/>
            <a:ext cx="2133600" cy="365125"/>
          </a:xfrm>
        </p:spPr>
        <p:txBody>
          <a:bodyPr/>
          <a:lstStyle>
            <a:lvl1pPr algn="ctr">
              <a:defRPr/>
            </a:lvl1pPr>
          </a:lstStyle>
          <a:p>
            <a:fld id="{C1C25B55-CFD9-3F47-8AC9-609E9AFEC591}" type="datetimeFigureOut">
              <a:rPr lang="en-US" smtClean="0"/>
              <a:pPr/>
              <a:t>9/23/2016</a:t>
            </a:fld>
            <a:endParaRPr lang="en-US" dirty="0"/>
          </a:p>
        </p:txBody>
      </p:sp>
      <p:sp>
        <p:nvSpPr>
          <p:cNvPr id="9" name="Slide Number Placeholder 4"/>
          <p:cNvSpPr>
            <a:spLocks noGrp="1"/>
          </p:cNvSpPr>
          <p:nvPr>
            <p:ph type="sldNum" sz="quarter" idx="12"/>
          </p:nvPr>
        </p:nvSpPr>
        <p:spPr>
          <a:xfrm>
            <a:off x="6553200" y="6356350"/>
            <a:ext cx="2133600" cy="365125"/>
          </a:xfrm>
        </p:spPr>
        <p:txBody>
          <a:bodyPr/>
          <a:lstStyle/>
          <a:p>
            <a:fld id="{2B84016F-B10D-9A48-B93F-49BCEF681C17}" type="slidenum">
              <a:rPr lang="en-US" smtClean="0"/>
              <a:t>‹#›</a:t>
            </a:fld>
            <a:endParaRPr lang="en-US"/>
          </a:p>
        </p:txBody>
      </p:sp>
      <p:pic>
        <p:nvPicPr>
          <p:cNvPr id="11" name="Picture 10" descr="Lake Travis Cleanup 3.jpg"/>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767721" y="5435434"/>
            <a:ext cx="1401509" cy="1072842"/>
          </a:xfrm>
          <a:prstGeom prst="rect">
            <a:avLst/>
          </a:prstGeom>
        </p:spPr>
      </p:pic>
      <p:pic>
        <p:nvPicPr>
          <p:cNvPr id="13" name="Picture 12" descr="Florida Learning Garden - Keep Tampa Bay Beautiful.jpg"/>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5810181" y="5356419"/>
            <a:ext cx="1086730" cy="1198301"/>
          </a:xfrm>
          <a:prstGeom prst="rect">
            <a:avLst/>
          </a:prstGeom>
        </p:spPr>
      </p:pic>
      <p:pic>
        <p:nvPicPr>
          <p:cNvPr id="14" name="Picture 13" descr="IMG_3984.JPG"/>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973228" y="5449254"/>
            <a:ext cx="1231013" cy="978813"/>
          </a:xfrm>
          <a:prstGeom prst="rect">
            <a:avLst/>
          </a:prstGeom>
        </p:spPr>
      </p:pic>
      <p:pic>
        <p:nvPicPr>
          <p:cNvPr id="15" name="Picture 14" descr="tmp13028_0140.jpg"/>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2187421" y="5435434"/>
            <a:ext cx="1546712" cy="1063681"/>
          </a:xfrm>
          <a:prstGeom prst="rect">
            <a:avLst/>
          </a:prstGeom>
        </p:spPr>
      </p:pic>
      <p:pic>
        <p:nvPicPr>
          <p:cNvPr id="16" name="Picture 15" descr="KEEP_riverside_B_IMG_4486.JPG"/>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4481" y="5449254"/>
            <a:ext cx="1154319" cy="1130208"/>
          </a:xfrm>
          <a:prstGeom prst="rect">
            <a:avLst/>
          </a:prstGeom>
        </p:spPr>
      </p:pic>
      <p:pic>
        <p:nvPicPr>
          <p:cNvPr id="18" name="Picture 17" descr="tmp13028_0176.jpg"/>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3536884" y="5359069"/>
            <a:ext cx="1018480" cy="1265193"/>
          </a:xfrm>
          <a:prstGeom prst="rect">
            <a:avLst/>
          </a:prstGeom>
        </p:spPr>
      </p:pic>
      <p:sp>
        <p:nvSpPr>
          <p:cNvPr id="19" name="Rectangle 18"/>
          <p:cNvSpPr/>
          <p:nvPr userDrawn="1"/>
        </p:nvSpPr>
        <p:spPr>
          <a:xfrm>
            <a:off x="0" y="5277646"/>
            <a:ext cx="9173710" cy="185428"/>
          </a:xfrm>
          <a:prstGeom prst="rect">
            <a:avLst/>
          </a:prstGeom>
          <a:solidFill>
            <a:srgbClr val="233E9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Subtitle 2"/>
          <p:cNvSpPr>
            <a:spLocks noGrp="1"/>
          </p:cNvSpPr>
          <p:nvPr>
            <p:ph type="subTitle" idx="1" hasCustomPrompt="1"/>
          </p:nvPr>
        </p:nvSpPr>
        <p:spPr>
          <a:xfrm>
            <a:off x="1293490" y="1765682"/>
            <a:ext cx="6400800" cy="1752600"/>
          </a:xfrm>
        </p:spPr>
        <p:txBody>
          <a:bodyPr/>
          <a:lstStyle>
            <a:lvl1pPr marL="0" indent="0" algn="ctr">
              <a:buNone/>
              <a:defRPr b="1">
                <a:solidFill>
                  <a:srgbClr val="0D0D0D"/>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Thank you!</a:t>
            </a:r>
            <a:endParaRPr lang="en-US" dirty="0"/>
          </a:p>
        </p:txBody>
      </p:sp>
      <p:sp>
        <p:nvSpPr>
          <p:cNvPr id="23" name="Rectangle 22"/>
          <p:cNvSpPr/>
          <p:nvPr userDrawn="1"/>
        </p:nvSpPr>
        <p:spPr>
          <a:xfrm>
            <a:off x="-18831" y="6366009"/>
            <a:ext cx="9188061" cy="50165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EDE5BD"/>
              </a:solidFill>
            </a:endParaRPr>
          </a:p>
        </p:txBody>
      </p:sp>
      <p:pic>
        <p:nvPicPr>
          <p:cNvPr id="24" name="Picture 23" descr="KAB_wordmark_red.eps"/>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26525" y="6480384"/>
            <a:ext cx="1000444" cy="265341"/>
          </a:xfrm>
          <a:prstGeom prst="rect">
            <a:avLst/>
          </a:prstGeom>
        </p:spPr>
      </p:pic>
      <p:pic>
        <p:nvPicPr>
          <p:cNvPr id="22" name="Picture 21" descr="KAB_wordmark_white.eps"/>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3376599" y="295383"/>
            <a:ext cx="2390805" cy="654326"/>
          </a:xfrm>
          <a:prstGeom prst="rect">
            <a:avLst/>
          </a:prstGeom>
        </p:spPr>
      </p:pic>
      <p:sp>
        <p:nvSpPr>
          <p:cNvPr id="26" name="Oval 25"/>
          <p:cNvSpPr/>
          <p:nvPr userDrawn="1"/>
        </p:nvSpPr>
        <p:spPr>
          <a:xfrm>
            <a:off x="-334817" y="-967193"/>
            <a:ext cx="9813637" cy="2170545"/>
          </a:xfrm>
          <a:prstGeom prst="ellipse">
            <a:avLst/>
          </a:prstGeom>
          <a:solidFill>
            <a:srgbClr val="EE3224"/>
          </a:solidFill>
          <a:effectLst>
            <a:outerShdw blurRad="358775" dist="25400" dir="5400000" sx="104000" sy="104000" algn="t" rotWithShape="0">
              <a:prstClr val="black">
                <a:alpha val="34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pic>
        <p:nvPicPr>
          <p:cNvPr id="27" name="Picture 26" descr="KAB_wordmark_white.eps"/>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3376599" y="316203"/>
            <a:ext cx="2390805" cy="654326"/>
          </a:xfrm>
          <a:prstGeom prst="rect">
            <a:avLst/>
          </a:prstGeom>
        </p:spPr>
      </p:pic>
    </p:spTree>
    <p:extLst>
      <p:ext uri="{BB962C8B-B14F-4D97-AF65-F5344CB8AC3E}">
        <p14:creationId xmlns:p14="http://schemas.microsoft.com/office/powerpoint/2010/main" val="23218061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Blank">
    <p:bg>
      <p:bgPr>
        <a:blipFill rotWithShape="1">
          <a:blip r:embed="rId2" cstate="prin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EA3D4DB-F8C1-4D30-8DCC-677800F8CB47}" type="slidenum">
              <a:rPr lang="en-US" smtClean="0"/>
              <a:pPr/>
              <a:t>‹#›</a:t>
            </a:fld>
            <a:endParaRPr lang="en-US"/>
          </a:p>
        </p:txBody>
      </p:sp>
    </p:spTree>
    <p:extLst>
      <p:ext uri="{BB962C8B-B14F-4D97-AF65-F5344CB8AC3E}">
        <p14:creationId xmlns:p14="http://schemas.microsoft.com/office/powerpoint/2010/main" val="899547639"/>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EA3D4DB-F8C1-4D30-8DCC-677800F8CB47}" type="slidenum">
              <a:rPr lang="en-US" smtClean="0"/>
              <a:pPr/>
              <a:t>‹#›</a:t>
            </a:fld>
            <a:endParaRPr lang="en-US"/>
          </a:p>
        </p:txBody>
      </p:sp>
      <p:sp>
        <p:nvSpPr>
          <p:cNvPr id="5" name="Title Placeholder 1"/>
          <p:cNvSpPr>
            <a:spLocks noGrp="1"/>
          </p:cNvSpPr>
          <p:nvPr>
            <p:ph type="title"/>
          </p:nvPr>
        </p:nvSpPr>
        <p:spPr>
          <a:xfrm>
            <a:off x="457200" y="0"/>
            <a:ext cx="8229600" cy="1066800"/>
          </a:xfrm>
          <a:prstGeom prst="rect">
            <a:avLst/>
          </a:prstGeom>
        </p:spPr>
        <p:txBody>
          <a:bodyPr vert="horz" lIns="91440" tIns="45720" rIns="91440" bIns="45720" rtlCol="0" anchor="ctr">
            <a:normAutofit/>
          </a:bodyPr>
          <a:lstStyle/>
          <a:p>
            <a:endParaRPr lang="en-US" dirty="0"/>
          </a:p>
        </p:txBody>
      </p:sp>
    </p:spTree>
    <p:extLst>
      <p:ext uri="{BB962C8B-B14F-4D97-AF65-F5344CB8AC3E}">
        <p14:creationId xmlns:p14="http://schemas.microsoft.com/office/powerpoint/2010/main" val="1288644687"/>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userDrawn="1">
  <p:cSld name="Content Slide">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print">
            <a:extLst>
              <a:ext uri="{28A0092B-C50C-407E-A947-70E740481C1C}">
                <a14:useLocalDpi xmlns:a14="http://schemas.microsoft.com/office/drawing/2010/main" val="0"/>
              </a:ext>
            </a:extLst>
          </a:blip>
          <a:srcRect l="17019" t="29022" r="17328" b="-1"/>
          <a:stretch/>
        </p:blipFill>
        <p:spPr>
          <a:xfrm>
            <a:off x="-13253" y="-26503"/>
            <a:ext cx="9157253" cy="1444142"/>
          </a:xfrm>
          <a:prstGeom prst="rect">
            <a:avLst/>
          </a:prstGeom>
        </p:spPr>
      </p:pic>
      <p:sp>
        <p:nvSpPr>
          <p:cNvPr id="20" name="Title 19"/>
          <p:cNvSpPr>
            <a:spLocks noGrp="1"/>
          </p:cNvSpPr>
          <p:nvPr>
            <p:ph type="title"/>
          </p:nvPr>
        </p:nvSpPr>
        <p:spPr>
          <a:xfrm>
            <a:off x="457200" y="-26502"/>
            <a:ext cx="8229600" cy="1113180"/>
          </a:xfrm>
        </p:spPr>
        <p:txBody>
          <a:bodyPr>
            <a:normAutofit/>
          </a:bodyPr>
          <a:lstStyle>
            <a:lvl1pPr>
              <a:defRPr sz="3600" b="1">
                <a:solidFill>
                  <a:schemeClr val="bg1"/>
                </a:solidFill>
              </a:defRPr>
            </a:lvl1pPr>
          </a:lstStyle>
          <a:p>
            <a:r>
              <a:rPr lang="en-US" smtClean="0"/>
              <a:t>Click to edit Master title style</a:t>
            </a:r>
            <a:endParaRPr lang="en-US"/>
          </a:p>
        </p:txBody>
      </p:sp>
      <p:pic>
        <p:nvPicPr>
          <p:cNvPr id="7" name="Picture 6" descr="KAB_wordmark_red.eps"/>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26525" y="6472956"/>
            <a:ext cx="1000444" cy="265341"/>
          </a:xfrm>
          <a:prstGeom prst="rect">
            <a:avLst/>
          </a:prstGeom>
        </p:spPr>
      </p:pic>
      <p:sp>
        <p:nvSpPr>
          <p:cNvPr id="8" name="Rectangle 7"/>
          <p:cNvSpPr/>
          <p:nvPr userDrawn="1"/>
        </p:nvSpPr>
        <p:spPr>
          <a:xfrm>
            <a:off x="0" y="6153398"/>
            <a:ext cx="9173710" cy="185428"/>
          </a:xfrm>
          <a:prstGeom prst="rect">
            <a:avLst/>
          </a:prstGeom>
          <a:solidFill>
            <a:srgbClr val="233E9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5" name="Slide Number Placeholder 4"/>
          <p:cNvSpPr>
            <a:spLocks noGrp="1"/>
          </p:cNvSpPr>
          <p:nvPr>
            <p:ph type="sldNum" sz="quarter" idx="12"/>
          </p:nvPr>
        </p:nvSpPr>
        <p:spPr>
          <a:xfrm>
            <a:off x="6937516" y="6409358"/>
            <a:ext cx="2133600" cy="365125"/>
          </a:xfrm>
        </p:spPr>
        <p:txBody>
          <a:bodyPr/>
          <a:lstStyle/>
          <a:p>
            <a:fld id="{2B84016F-B10D-9A48-B93F-49BCEF681C1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
        <p:nvSpPr>
          <p:cNvPr id="9" name="Text Placeholder 2"/>
          <p:cNvSpPr>
            <a:spLocks noGrp="1"/>
          </p:cNvSpPr>
          <p:nvPr>
            <p:ph idx="1"/>
          </p:nvPr>
        </p:nvSpPr>
        <p:spPr>
          <a:xfrm>
            <a:off x="453887" y="1417639"/>
            <a:ext cx="8236227" cy="4601629"/>
          </a:xfrm>
          <a:prstGeom prst="rect">
            <a:avLst/>
          </a:prstGeom>
        </p:spPr>
        <p:txBody>
          <a:bodyPr vert="horz" lIns="91440" tIns="45720" rIns="91440" bIns="45720" rtlCol="0">
            <a:normAutofit/>
          </a:bodyPr>
          <a:lstStyle>
            <a:lvl1pPr>
              <a:defRPr>
                <a:solidFill>
                  <a:schemeClr val="tx1">
                    <a:lumMod val="95000"/>
                    <a:lumOff val="5000"/>
                  </a:schemeClr>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5632580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
        <p:nvSpPr>
          <p:cNvPr id="10" name="Oval 9"/>
          <p:cNvSpPr/>
          <p:nvPr userDrawn="1"/>
        </p:nvSpPr>
        <p:spPr>
          <a:xfrm>
            <a:off x="-334817" y="-967193"/>
            <a:ext cx="9813637" cy="2170545"/>
          </a:xfrm>
          <a:prstGeom prst="ellipse">
            <a:avLst/>
          </a:prstGeom>
          <a:solidFill>
            <a:srgbClr val="EE3224"/>
          </a:solidFill>
          <a:effectLst>
            <a:outerShdw blurRad="358775" dist="25400" dir="5400000" sx="104000" sy="104000" algn="t" rotWithShape="0">
              <a:prstClr val="black">
                <a:alpha val="34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title"/>
          </p:nvPr>
        </p:nvSpPr>
        <p:spPr>
          <a:xfrm>
            <a:off x="472055" y="60352"/>
            <a:ext cx="8229600" cy="1143000"/>
          </a:xfrm>
        </p:spPr>
        <p:txBody>
          <a:bodyPr>
            <a:normAutofit/>
          </a:bodyPr>
          <a:lstStyle>
            <a:lvl1pPr algn="ctr">
              <a:defRPr sz="3600" b="1">
                <a:solidFill>
                  <a:schemeClr val="bg1"/>
                </a:solidFill>
                <a:latin typeface="+mn-lt"/>
              </a:defRPr>
            </a:lvl1pPr>
          </a:lstStyle>
          <a:p>
            <a:r>
              <a:rPr lang="en-US" dirty="0" smtClean="0"/>
              <a:t>Click to edit Master title style</a:t>
            </a:r>
            <a:endParaRPr lang="en-US" dirty="0"/>
          </a:p>
        </p:txBody>
      </p:sp>
      <p:sp>
        <p:nvSpPr>
          <p:cNvPr id="3" name="Date Placeholder 2"/>
          <p:cNvSpPr>
            <a:spLocks noGrp="1"/>
          </p:cNvSpPr>
          <p:nvPr>
            <p:ph type="dt" sz="half" idx="10"/>
          </p:nvPr>
        </p:nvSpPr>
        <p:spPr>
          <a:xfrm>
            <a:off x="3506575" y="6356350"/>
            <a:ext cx="2133600" cy="365125"/>
          </a:xfrm>
        </p:spPr>
        <p:txBody>
          <a:bodyPr/>
          <a:lstStyle>
            <a:lvl1pPr algn="ctr">
              <a:defRPr/>
            </a:lvl1pPr>
          </a:lstStyle>
          <a:p>
            <a:fld id="{C1C25B55-CFD9-3F47-8AC9-609E9AFEC591}" type="datetimeFigureOut">
              <a:rPr lang="en-US" smtClean="0">
                <a:solidFill>
                  <a:prstClr val="black">
                    <a:tint val="75000"/>
                  </a:prstClr>
                </a:solidFill>
              </a:rPr>
              <a:pPr/>
              <a:t>9/23/2016</a:t>
            </a:fld>
            <a:endParaRPr lang="en-US" dirty="0">
              <a:solidFill>
                <a:prstClr val="black">
                  <a:tint val="75000"/>
                </a:prstClr>
              </a:solidFill>
            </a:endParaRPr>
          </a:p>
        </p:txBody>
      </p:sp>
      <p:pic>
        <p:nvPicPr>
          <p:cNvPr id="7" name="Picture 6" descr="KAB_wordmark_red.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26525" y="6472956"/>
            <a:ext cx="1000444" cy="265341"/>
          </a:xfrm>
          <a:prstGeom prst="rect">
            <a:avLst/>
          </a:prstGeom>
        </p:spPr>
      </p:pic>
      <p:sp>
        <p:nvSpPr>
          <p:cNvPr id="8" name="Rectangle 7"/>
          <p:cNvSpPr/>
          <p:nvPr userDrawn="1"/>
        </p:nvSpPr>
        <p:spPr>
          <a:xfrm>
            <a:off x="0" y="6153398"/>
            <a:ext cx="9173710" cy="185428"/>
          </a:xfrm>
          <a:prstGeom prst="rect">
            <a:avLst/>
          </a:prstGeom>
          <a:solidFill>
            <a:srgbClr val="233E9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dirty="0">
              <a:solidFill>
                <a:prstClr val="white"/>
              </a:solidFill>
            </a:endParaRPr>
          </a:p>
        </p:txBody>
      </p:sp>
      <p:sp>
        <p:nvSpPr>
          <p:cNvPr id="5" name="Slide Number Placeholder 4"/>
          <p:cNvSpPr>
            <a:spLocks noGrp="1"/>
          </p:cNvSpPr>
          <p:nvPr>
            <p:ph type="sldNum" sz="quarter" idx="12"/>
          </p:nvPr>
        </p:nvSpPr>
        <p:spPr/>
        <p:txBody>
          <a:bodyPr/>
          <a:lstStyle/>
          <a:p>
            <a:fld id="{2B84016F-B10D-9A48-B93F-49BCEF681C1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87043504"/>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pic>
        <p:nvPicPr>
          <p:cNvPr id="40" name="Picture 39" descr="KAB_wordmark_red.eps"/>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26525" y="6472956"/>
            <a:ext cx="1000444" cy="265341"/>
          </a:xfrm>
          <a:prstGeom prst="rect">
            <a:avLst/>
          </a:prstGeom>
        </p:spPr>
      </p:pic>
      <p:sp>
        <p:nvSpPr>
          <p:cNvPr id="41" name="Rectangle 40"/>
          <p:cNvSpPr/>
          <p:nvPr userDrawn="1"/>
        </p:nvSpPr>
        <p:spPr>
          <a:xfrm>
            <a:off x="0" y="6153398"/>
            <a:ext cx="9173710" cy="185428"/>
          </a:xfrm>
          <a:prstGeom prst="rect">
            <a:avLst/>
          </a:prstGeom>
          <a:solidFill>
            <a:srgbClr val="233E9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8" name="Oval 7"/>
          <p:cNvSpPr/>
          <p:nvPr userDrawn="1"/>
        </p:nvSpPr>
        <p:spPr>
          <a:xfrm>
            <a:off x="-1674930" y="-1119873"/>
            <a:ext cx="12460587" cy="2170545"/>
          </a:xfrm>
          <a:prstGeom prst="ellipse">
            <a:avLst/>
          </a:prstGeom>
          <a:solidFill>
            <a:srgbClr val="EE3224"/>
          </a:solidFill>
          <a:effectLst>
            <a:outerShdw blurRad="358775" dist="25400" dir="5400000" sx="104000" sy="104000" algn="t" rotWithShape="0">
              <a:prstClr val="black">
                <a:alpha val="34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648378028"/>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C25B55-CFD9-3F47-8AC9-609E9AFEC591}" type="datetimeFigureOut">
              <a:rPr lang="en-US" smtClean="0"/>
              <a:t>9/23/2016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84016F-B10D-9A48-B93F-49BCEF681C17}" type="slidenum">
              <a:rPr lang="en-US" smtClean="0"/>
              <a:t>‹#›</a:t>
            </a:fld>
            <a:endParaRPr lang="en-US"/>
          </a:p>
        </p:txBody>
      </p:sp>
    </p:spTree>
    <p:extLst>
      <p:ext uri="{BB962C8B-B14F-4D97-AF65-F5344CB8AC3E}">
        <p14:creationId xmlns:p14="http://schemas.microsoft.com/office/powerpoint/2010/main" val="475442722"/>
      </p:ext>
    </p:extLst>
  </p:cSld>
  <p:clrMap bg1="lt1" tx1="dk1" bg2="lt2" tx2="dk2" accent1="accent1" accent2="accent2" accent3="accent3" accent4="accent4" accent5="accent5" accent6="accent6" hlink="hlink" folHlink="folHlink"/>
  <p:sldLayoutIdLst>
    <p:sldLayoutId id="2147483649" r:id="rId1"/>
    <p:sldLayoutId id="2147483655" r:id="rId2"/>
    <p:sldLayoutId id="2147483653" r:id="rId3"/>
    <p:sldLayoutId id="2147483654" r:id="rId4"/>
    <p:sldLayoutId id="2147483656" r:id="rId5"/>
    <p:sldLayoutId id="2147483658" r:id="rId6"/>
    <p:sldLayoutId id="2147483659" r:id="rId7"/>
    <p:sldLayoutId id="2147483660" r:id="rId8"/>
    <p:sldLayoutId id="2147483661" r:id="rId9"/>
    <p:sldLayoutId id="2147483662" r:id="rId10"/>
    <p:sldLayoutId id="2147483663" r:id="rId11"/>
  </p:sldLayoutIdLst>
  <p:timing>
    <p:tnLst>
      <p:par>
        <p:cTn id="1" dur="indefinite" restart="never" nodeType="tmRoot"/>
      </p:par>
    </p:tnLst>
  </p:timing>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32.gif"/></Relationships>
</file>

<file path=ppt/slides/_rels/slide1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4.png"/><Relationship Id="rId4" Type="http://schemas.openxmlformats.org/officeDocument/2006/relationships/notesSlide" Target="../notesSlides/notesSlide14.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2.mov"/><Relationship Id="rId1" Type="http://schemas.microsoft.com/office/2007/relationships/media" Target="../media/media2.mov"/><Relationship Id="rId5" Type="http://schemas.openxmlformats.org/officeDocument/2006/relationships/image" Target="../media/image35.png"/><Relationship Id="rId4"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8.xml"/><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jpeg"/><Relationship Id="rId3" Type="http://schemas.openxmlformats.org/officeDocument/2006/relationships/image" Target="../media/image38.png"/><Relationship Id="rId7" Type="http://schemas.openxmlformats.org/officeDocument/2006/relationships/image" Target="../media/image42.emf"/><Relationship Id="rId12" Type="http://schemas.openxmlformats.org/officeDocument/2006/relationships/image" Target="../media/image47.jpeg"/><Relationship Id="rId17" Type="http://schemas.openxmlformats.org/officeDocument/2006/relationships/image" Target="../media/image52.png"/><Relationship Id="rId2" Type="http://schemas.openxmlformats.org/officeDocument/2006/relationships/notesSlide" Target="../notesSlides/notesSlide17.xml"/><Relationship Id="rId16" Type="http://schemas.openxmlformats.org/officeDocument/2006/relationships/image" Target="../media/image51.png"/><Relationship Id="rId1" Type="http://schemas.openxmlformats.org/officeDocument/2006/relationships/slideLayout" Target="../slideLayouts/slideLayout3.xml"/><Relationship Id="rId6" Type="http://schemas.openxmlformats.org/officeDocument/2006/relationships/image" Target="../media/image41.jpeg"/><Relationship Id="rId11" Type="http://schemas.openxmlformats.org/officeDocument/2006/relationships/image" Target="../media/image46.png"/><Relationship Id="rId5" Type="http://schemas.openxmlformats.org/officeDocument/2006/relationships/image" Target="../media/image40.jpeg"/><Relationship Id="rId15" Type="http://schemas.openxmlformats.org/officeDocument/2006/relationships/image" Target="../media/image50.jpeg"/><Relationship Id="rId10" Type="http://schemas.openxmlformats.org/officeDocument/2006/relationships/image" Target="../media/image45.png"/><Relationship Id="rId4" Type="http://schemas.openxmlformats.org/officeDocument/2006/relationships/image" Target="../media/image39.jpeg"/><Relationship Id="rId9" Type="http://schemas.openxmlformats.org/officeDocument/2006/relationships/image" Target="../media/image44.jpeg"/><Relationship Id="rId14" Type="http://schemas.openxmlformats.org/officeDocument/2006/relationships/image" Target="../media/image49.jpeg"/></Relationships>
</file>

<file path=ppt/slides/_rels/slide22.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55.jpeg"/></Relationships>
</file>

<file path=ppt/slides/_rels/slide24.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png"/></Relationships>
</file>

<file path=ppt/slides/_rels/slide2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2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65.jpeg"/></Relationships>
</file>

<file path=ppt/slides/_rels/slide2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68.jpeg"/><Relationship Id="rId4" Type="http://schemas.openxmlformats.org/officeDocument/2006/relationships/image" Target="../media/image67.jpeg"/></Relationships>
</file>

<file path=ppt/slides/_rels/slide29.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hyperlink" Target="https://www.dmachoice.org/dma/member/home.action;jsessionid=CA6E944F7F155E6D4FE5A0F47059C153.tomcat2" TargetMode="External"/><Relationship Id="rId7" Type="http://schemas.openxmlformats.org/officeDocument/2006/relationships/image" Target="../media/image71.jp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hyperlink" Target="https://www.yellowpagesoptout.com/"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emf"/><Relationship Id="rId1" Type="http://schemas.openxmlformats.org/officeDocument/2006/relationships/slideLayout" Target="../slideLayouts/slideLayout3.xml"/><Relationship Id="rId4" Type="http://schemas.openxmlformats.org/officeDocument/2006/relationships/image" Target="../media/image16.emf"/></Relationships>
</file>

<file path=ppt/slides/_rels/slide3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74.jpeg"/></Relationships>
</file>

<file path=ppt/slides/_rels/slide31.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77.jpeg"/><Relationship Id="rId4" Type="http://schemas.openxmlformats.org/officeDocument/2006/relationships/image" Target="../media/image76.jpeg"/></Relationships>
</file>

<file path=ppt/slides/_rels/slide3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7.xml"/><Relationship Id="rId1" Type="http://schemas.openxmlformats.org/officeDocument/2006/relationships/slideLayout" Target="../slideLayouts/slideLayout11.xml"/><Relationship Id="rId4" Type="http://schemas.openxmlformats.org/officeDocument/2006/relationships/image" Target="../media/image79.png"/></Relationships>
</file>

<file path=ppt/slides/_rels/slide3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0.png"/><Relationship Id="rId1" Type="http://schemas.openxmlformats.org/officeDocument/2006/relationships/slideLayout" Target="../slideLayouts/slideLayout7.xml"/><Relationship Id="rId5" Type="http://schemas.openxmlformats.org/officeDocument/2006/relationships/image" Target="../media/image82.jpg"/><Relationship Id="rId4" Type="http://schemas.openxmlformats.org/officeDocument/2006/relationships/image" Target="../media/image81.png"/></Relationships>
</file>

<file path=ppt/slides/_rels/slide3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29.xml"/><Relationship Id="rId1" Type="http://schemas.openxmlformats.org/officeDocument/2006/relationships/slideLayout" Target="../slideLayouts/slideLayout11.xml"/><Relationship Id="rId4" Type="http://schemas.openxmlformats.org/officeDocument/2006/relationships/image" Target="../media/image85.jpeg"/></Relationships>
</file>

<file path=ppt/slides/_rels/slide36.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30.xml"/><Relationship Id="rId1" Type="http://schemas.openxmlformats.org/officeDocument/2006/relationships/slideLayout" Target="../slideLayouts/slideLayout11.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37.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91.png"/><Relationship Id="rId7" Type="http://schemas.openxmlformats.org/officeDocument/2006/relationships/image" Target="../media/image95.png"/><Relationship Id="rId2" Type="http://schemas.openxmlformats.org/officeDocument/2006/relationships/image" Target="../media/image90.jpeg"/><Relationship Id="rId1" Type="http://schemas.openxmlformats.org/officeDocument/2006/relationships/slideLayout" Target="../slideLayouts/slideLayout7.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s>
</file>

<file path=ppt/slides/_rels/slide38.xml.rels><?xml version="1.0" encoding="UTF-8" standalone="yes"?>
<Relationships xmlns="http://schemas.openxmlformats.org/package/2006/relationships"><Relationship Id="rId3" Type="http://schemas.openxmlformats.org/officeDocument/2006/relationships/hyperlink" Target="http://americarecyclesday.org/" TargetMode="External"/><Relationship Id="rId7" Type="http://schemas.openxmlformats.org/officeDocument/2006/relationships/image" Target="../media/image97.jpeg"/><Relationship Id="rId2" Type="http://schemas.openxmlformats.org/officeDocument/2006/relationships/notesSlide" Target="../notesSlides/notesSlide31.xml"/><Relationship Id="rId1" Type="http://schemas.openxmlformats.org/officeDocument/2006/relationships/slideLayout" Target="../slideLayouts/slideLayout3.xml"/><Relationship Id="rId6" Type="http://schemas.openxmlformats.org/officeDocument/2006/relationships/hyperlink" Target="http://www.iwanttobe.org/" TargetMode="External"/><Relationship Id="rId5" Type="http://schemas.openxmlformats.org/officeDocument/2006/relationships/hyperlink" Target="http://recycle@work.org/" TargetMode="External"/><Relationship Id="rId4" Type="http://schemas.openxmlformats.org/officeDocument/2006/relationships/hyperlink" Target="http://www.recycle-bowl.org/"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png"/><Relationship Id="rId1" Type="http://schemas.openxmlformats.org/officeDocument/2006/relationships/slideLayout" Target="../slideLayouts/slideLayout7.xml"/><Relationship Id="rId6" Type="http://schemas.openxmlformats.org/officeDocument/2006/relationships/image" Target="../media/image102.jpeg"/><Relationship Id="rId5" Type="http://schemas.openxmlformats.org/officeDocument/2006/relationships/image" Target="../media/image101.jpeg"/><Relationship Id="rId4" Type="http://schemas.openxmlformats.org/officeDocument/2006/relationships/image" Target="../media/image100.JPG"/></Relationships>
</file>

<file path=ppt/slides/_rels/slide4.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34.xml"/><Relationship Id="rId1" Type="http://schemas.openxmlformats.org/officeDocument/2006/relationships/slideLayout" Target="../slideLayouts/slideLayout3.xml"/><Relationship Id="rId4" Type="http://schemas.microsoft.com/office/2007/relationships/hdphoto" Target="../media/hdphoto3.wdp"/></Relationships>
</file>

<file path=ppt/slides/_rels/slide43.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3.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2.png"/><Relationship Id="rId5" Type="http://schemas.microsoft.com/office/2007/relationships/hdphoto" Target="../media/hdphoto1.wdp"/><Relationship Id="rId4" Type="http://schemas.openxmlformats.org/officeDocument/2006/relationships/image" Target="../media/image21.jpe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355383" y="1726961"/>
            <a:ext cx="6741993" cy="3293209"/>
          </a:xfrm>
          <a:prstGeom prst="rect">
            <a:avLst/>
          </a:prstGeom>
          <a:noFill/>
        </p:spPr>
        <p:txBody>
          <a:bodyPr wrap="square" rtlCol="0">
            <a:spAutoFit/>
          </a:bodyPr>
          <a:lstStyle/>
          <a:p>
            <a:pPr algn="ctr"/>
            <a:r>
              <a:rPr lang="en-US" sz="4000" dirty="0" smtClean="0"/>
              <a:t>Reduce, Reuse and Recycling</a:t>
            </a:r>
          </a:p>
          <a:p>
            <a:pPr algn="ctr"/>
            <a:endParaRPr lang="en-US" sz="4000" dirty="0" smtClean="0"/>
          </a:p>
          <a:p>
            <a:pPr algn="ctr"/>
            <a:endParaRPr lang="en-US" sz="4000" dirty="0"/>
          </a:p>
          <a:p>
            <a:pPr algn="ctr"/>
            <a:endParaRPr lang="en-US" sz="4000" dirty="0" smtClean="0"/>
          </a:p>
          <a:p>
            <a:pPr algn="ctr"/>
            <a:r>
              <a:rPr lang="en-US" sz="2000" dirty="0" smtClean="0"/>
              <a:t>Keep Louisiana Beautiful State Meeting</a:t>
            </a:r>
            <a:r>
              <a:rPr lang="en-US" sz="3200" dirty="0" smtClean="0"/>
              <a:t> </a:t>
            </a:r>
          </a:p>
          <a:p>
            <a:pPr algn="ctr"/>
            <a:r>
              <a:rPr lang="en-US" sz="1600" dirty="0" smtClean="0"/>
              <a:t>September 28, 2016</a:t>
            </a:r>
            <a:endParaRPr lang="en-US" sz="1600" dirty="0"/>
          </a:p>
        </p:txBody>
      </p:sp>
      <p:pic>
        <p:nvPicPr>
          <p:cNvPr id="2" name="Picture 1"/>
          <p:cNvPicPr>
            <a:picLocks noChangeAspect="1"/>
          </p:cNvPicPr>
          <p:nvPr/>
        </p:nvPicPr>
        <p:blipFill>
          <a:blip r:embed="rId2"/>
          <a:stretch>
            <a:fillRect/>
          </a:stretch>
        </p:blipFill>
        <p:spPr>
          <a:xfrm>
            <a:off x="2897580" y="2833048"/>
            <a:ext cx="3133291" cy="1271670"/>
          </a:xfrm>
          <a:prstGeom prst="rect">
            <a:avLst/>
          </a:prstGeom>
        </p:spPr>
      </p:pic>
    </p:spTree>
    <p:extLst>
      <p:ext uri="{BB962C8B-B14F-4D97-AF65-F5344CB8AC3E}">
        <p14:creationId xmlns:p14="http://schemas.microsoft.com/office/powerpoint/2010/main" val="20286156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p:txBody>
          <a:bodyPr/>
          <a:lstStyle/>
          <a:p>
            <a:r>
              <a:rPr lang="en-US" sz="2800" dirty="0" smtClean="0"/>
              <a:t>Ease of Recycling by Location</a:t>
            </a:r>
            <a:endParaRPr lang="en-US" sz="2800" dirty="0"/>
          </a:p>
        </p:txBody>
      </p:sp>
      <p:graphicFrame>
        <p:nvGraphicFramePr>
          <p:cNvPr id="8" name="Chart Placeholder 7"/>
          <p:cNvGraphicFramePr>
            <a:graphicFrameLocks noGrp="1"/>
          </p:cNvGraphicFramePr>
          <p:nvPr>
            <p:ph idx="1"/>
            <p:extLst>
              <p:ext uri="{D42A27DB-BD31-4B8C-83A1-F6EECF244321}">
                <p14:modId xmlns:p14="http://schemas.microsoft.com/office/powerpoint/2010/main" val="1906101665"/>
              </p:ext>
            </p:extLst>
          </p:nvPr>
        </p:nvGraphicFramePr>
        <p:xfrm>
          <a:off x="457200" y="1458306"/>
          <a:ext cx="8229600" cy="4525963"/>
        </p:xfrm>
        <a:graphic>
          <a:graphicData uri="http://schemas.openxmlformats.org/drawingml/2006/chart">
            <c:chart xmlns:c="http://schemas.openxmlformats.org/drawingml/2006/chart" xmlns:r="http://schemas.openxmlformats.org/officeDocument/2006/relationships" r:id="rId3"/>
          </a:graphicData>
        </a:graphic>
      </p:graphicFrame>
      <p:sp>
        <p:nvSpPr>
          <p:cNvPr id="15" name="Text Box 4"/>
          <p:cNvSpPr txBox="1">
            <a:spLocks noChangeArrowheads="1"/>
          </p:cNvSpPr>
          <p:nvPr/>
        </p:nvSpPr>
        <p:spPr bwMode="auto">
          <a:xfrm>
            <a:off x="110362" y="5776555"/>
            <a:ext cx="6101861" cy="400110"/>
          </a:xfrm>
          <a:prstGeom prst="rect">
            <a:avLst/>
          </a:prstGeom>
          <a:noFill/>
          <a:ln w="9525">
            <a:noFill/>
            <a:miter lim="800000"/>
            <a:headEnd/>
            <a:tailEnd/>
          </a:ln>
          <a:effectLst/>
        </p:spPr>
        <p:txBody>
          <a:bodyPr wrap="square">
            <a:spAutoFit/>
          </a:bodyPr>
          <a:lstStyle/>
          <a:p>
            <a:r>
              <a:rPr lang="en-US" sz="1000" b="1" i="1" dirty="0" smtClean="0">
                <a:latin typeface="+mj-lt"/>
              </a:rPr>
              <a:t>Q: For each of the following locations, please tell me how difficult it is to recycle there, using a scale from 0 to 10, where 0 is not difficult at all and 10 is extremely difficult</a:t>
            </a:r>
            <a:endParaRPr lang="pt-BR" sz="1000" b="1" i="1" dirty="0" smtClean="0">
              <a:latin typeface="+mj-lt"/>
            </a:endParaRPr>
          </a:p>
        </p:txBody>
      </p:sp>
      <p:sp>
        <p:nvSpPr>
          <p:cNvPr id="11" name="Text Box 92"/>
          <p:cNvSpPr txBox="1">
            <a:spLocks noChangeArrowheads="1"/>
          </p:cNvSpPr>
          <p:nvPr/>
        </p:nvSpPr>
        <p:spPr bwMode="auto">
          <a:xfrm>
            <a:off x="6588367" y="5462744"/>
            <a:ext cx="1644363" cy="461665"/>
          </a:xfrm>
          <a:prstGeom prst="rect">
            <a:avLst/>
          </a:prstGeom>
          <a:noFill/>
          <a:ln w="9525">
            <a:solidFill>
              <a:schemeClr val="tx1"/>
            </a:solidFill>
            <a:miter lim="800000"/>
            <a:headEnd/>
            <a:tailEnd/>
          </a:ln>
          <a:effectLst/>
        </p:spPr>
        <p:txBody>
          <a:bodyPr wrap="square">
            <a:spAutoFit/>
          </a:bodyPr>
          <a:lstStyle/>
          <a:p>
            <a:pPr algn="ctr">
              <a:spcBef>
                <a:spcPct val="50000"/>
              </a:spcBef>
            </a:pPr>
            <a:r>
              <a:rPr lang="en-US" sz="1200" b="1" dirty="0" smtClean="0"/>
              <a:t>Base: Recyclers, n=793</a:t>
            </a:r>
            <a:endParaRPr lang="en-US" sz="1200" b="1" dirty="0"/>
          </a:p>
        </p:txBody>
      </p:sp>
      <p:sp>
        <p:nvSpPr>
          <p:cNvPr id="10" name="TextBox 9"/>
          <p:cNvSpPr txBox="1"/>
          <p:nvPr/>
        </p:nvSpPr>
        <p:spPr>
          <a:xfrm>
            <a:off x="438726" y="1248696"/>
            <a:ext cx="7760677" cy="400110"/>
          </a:xfrm>
          <a:prstGeom prst="rect">
            <a:avLst/>
          </a:prstGeom>
          <a:noFill/>
        </p:spPr>
        <p:txBody>
          <a:bodyPr wrap="square" rtlCol="0">
            <a:spAutoFit/>
          </a:bodyPr>
          <a:lstStyle/>
          <a:p>
            <a:r>
              <a:rPr lang="en-US" sz="2000" dirty="0" smtClean="0">
                <a:solidFill>
                  <a:srgbClr val="0000FF"/>
                </a:solidFill>
                <a:latin typeface="+mj-lt"/>
              </a:rPr>
              <a:t>Recyclers find it easiest to recycle in their own residence. </a:t>
            </a:r>
            <a:endParaRPr lang="en-US" sz="2000" dirty="0">
              <a:solidFill>
                <a:srgbClr val="0000FF"/>
              </a:solidFill>
              <a:latin typeface="+mj-lt"/>
            </a:endParaRPr>
          </a:p>
        </p:txBody>
      </p:sp>
    </p:spTree>
    <p:extLst>
      <p:ext uri="{BB962C8B-B14F-4D97-AF65-F5344CB8AC3E}">
        <p14:creationId xmlns:p14="http://schemas.microsoft.com/office/powerpoint/2010/main" val="35760953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76238" y="103465"/>
            <a:ext cx="8767762" cy="906462"/>
          </a:xfrm>
          <a:prstGeom prst="rect">
            <a:avLst/>
          </a:prstGeom>
        </p:spPr>
        <p:txBody>
          <a:bodyPr>
            <a:normAutofit/>
          </a:bodyPr>
          <a:lstStyle/>
          <a:p>
            <a:r>
              <a:rPr lang="en-US" sz="2800" dirty="0" smtClean="0"/>
              <a:t> </a:t>
            </a:r>
            <a:r>
              <a:rPr lang="en-US" sz="3600" b="1" dirty="0" smtClean="0">
                <a:solidFill>
                  <a:schemeClr val="bg1"/>
                </a:solidFill>
              </a:rPr>
              <a:t>Getting People To Recycle</a:t>
            </a:r>
            <a:endParaRPr lang="en-US" sz="3600" b="1" dirty="0">
              <a:solidFill>
                <a:schemeClr val="bg1"/>
              </a:solidFill>
            </a:endParaRPr>
          </a:p>
        </p:txBody>
      </p:sp>
      <p:sp>
        <p:nvSpPr>
          <p:cNvPr id="7" name="Content Placeholder 2"/>
          <p:cNvSpPr>
            <a:spLocks noGrp="1"/>
          </p:cNvSpPr>
          <p:nvPr>
            <p:ph idx="4294967295"/>
          </p:nvPr>
        </p:nvSpPr>
        <p:spPr>
          <a:xfrm>
            <a:off x="376238" y="1394461"/>
            <a:ext cx="5257800" cy="4321175"/>
          </a:xfrm>
          <a:prstGeom prst="rect">
            <a:avLst/>
          </a:prstGeom>
        </p:spPr>
        <p:txBody>
          <a:bodyPr>
            <a:normAutofit lnSpcReduction="10000"/>
          </a:bodyPr>
          <a:lstStyle/>
          <a:p>
            <a:pPr marL="0" indent="0">
              <a:buNone/>
            </a:pPr>
            <a:r>
              <a:rPr lang="en-US" sz="2600" b="1" dirty="0" smtClean="0"/>
              <a:t>Behavior Change Strategies:</a:t>
            </a:r>
          </a:p>
          <a:p>
            <a:pPr marL="514350" indent="-514350">
              <a:buFont typeface="+mj-lt"/>
              <a:buAutoNum type="arabicPeriod"/>
            </a:pPr>
            <a:endParaRPr lang="en-US" sz="2600" b="1" dirty="0"/>
          </a:p>
          <a:p>
            <a:pPr lvl="1">
              <a:buFont typeface="Wingdings" panose="05000000000000000000" pitchFamily="2" charset="2"/>
              <a:buChar char="§"/>
            </a:pPr>
            <a:r>
              <a:rPr lang="en-US" sz="2400" dirty="0" smtClean="0"/>
              <a:t>Commitment</a:t>
            </a:r>
            <a:endParaRPr lang="en-US" sz="2400" dirty="0"/>
          </a:p>
          <a:p>
            <a:pPr lvl="1">
              <a:buFont typeface="Wingdings" panose="05000000000000000000" pitchFamily="2" charset="2"/>
              <a:buChar char="§"/>
            </a:pPr>
            <a:r>
              <a:rPr lang="en-US" sz="2400" dirty="0"/>
              <a:t>Social Norming</a:t>
            </a:r>
          </a:p>
          <a:p>
            <a:pPr lvl="1">
              <a:buFont typeface="Wingdings" panose="05000000000000000000" pitchFamily="2" charset="2"/>
              <a:buChar char="§"/>
            </a:pPr>
            <a:r>
              <a:rPr lang="en-US" sz="2400" dirty="0"/>
              <a:t>Removing Barriers</a:t>
            </a:r>
          </a:p>
          <a:p>
            <a:pPr lvl="1">
              <a:buFont typeface="Wingdings" panose="05000000000000000000" pitchFamily="2" charset="2"/>
              <a:buChar char="§"/>
            </a:pPr>
            <a:r>
              <a:rPr lang="en-US" sz="2400" dirty="0"/>
              <a:t>Communication</a:t>
            </a:r>
          </a:p>
          <a:p>
            <a:pPr marL="400050" lvl="1" indent="0">
              <a:buNone/>
            </a:pPr>
            <a:endParaRPr lang="en-US" sz="2200" b="1" dirty="0" smtClean="0"/>
          </a:p>
          <a:p>
            <a:pPr marL="514350" indent="-514350">
              <a:buFont typeface="+mj-lt"/>
              <a:buAutoNum type="arabicPeriod"/>
            </a:pPr>
            <a:endParaRPr lang="en-US" sz="800" b="1" dirty="0" smtClean="0"/>
          </a:p>
          <a:p>
            <a:pPr marL="285750" lvl="1" indent="0">
              <a:buSzPct val="125000"/>
              <a:buNone/>
            </a:pPr>
            <a:endParaRPr lang="en-US" sz="800" dirty="0"/>
          </a:p>
          <a:p>
            <a:pPr marL="285750" lvl="1" indent="0">
              <a:buSzPct val="125000"/>
              <a:buNone/>
            </a:pPr>
            <a:r>
              <a:rPr lang="en-US" sz="2200" b="1" dirty="0" smtClean="0"/>
              <a:t>The Homer Principle:</a:t>
            </a:r>
          </a:p>
          <a:p>
            <a:pPr marL="800100" lvl="2" indent="-285750">
              <a:buFont typeface="Wingdings" panose="05000000000000000000" pitchFamily="2" charset="2"/>
              <a:buChar char="§"/>
            </a:pPr>
            <a:r>
              <a:rPr lang="en-US" sz="1800" dirty="0" smtClean="0"/>
              <a:t>Recycling </a:t>
            </a:r>
            <a:r>
              <a:rPr lang="en-US" sz="1800" dirty="0"/>
              <a:t>isn’t focus of their attention</a:t>
            </a:r>
          </a:p>
          <a:p>
            <a:pPr marL="800100" lvl="2" indent="-285750">
              <a:buFont typeface="Wingdings" panose="05000000000000000000" pitchFamily="2" charset="2"/>
              <a:buChar char="§"/>
            </a:pPr>
            <a:r>
              <a:rPr lang="en-US" sz="1800" dirty="0" smtClean="0"/>
              <a:t>All </a:t>
            </a:r>
            <a:r>
              <a:rPr lang="en-US" sz="1800" dirty="0"/>
              <a:t>bins are “</a:t>
            </a:r>
            <a:r>
              <a:rPr lang="en-US" sz="1800" u="sng" dirty="0"/>
              <a:t>waste</a:t>
            </a:r>
            <a:r>
              <a:rPr lang="en-US" sz="1800" dirty="0"/>
              <a:t>” bins at first glance</a:t>
            </a:r>
          </a:p>
          <a:p>
            <a:pPr marL="742950" lvl="1" indent="-457200">
              <a:buFont typeface="Arial" panose="020B0604020202020204" pitchFamily="34" charset="0"/>
              <a:buChar char="•"/>
            </a:pPr>
            <a:endParaRPr lang="en-US" sz="800" b="1" dirty="0" smtClean="0">
              <a:solidFill>
                <a:srgbClr val="2E3192"/>
              </a:solidFill>
            </a:endParaRPr>
          </a:p>
          <a:p>
            <a:pPr marL="457200" indent="-457200">
              <a:buFont typeface="Arial" panose="020B0604020202020204" pitchFamily="34" charset="0"/>
              <a:buChar char="•"/>
            </a:pPr>
            <a:endParaRPr lang="en-US" sz="2600" b="1" dirty="0" smtClean="0">
              <a:solidFill>
                <a:srgbClr val="2E3192"/>
              </a:solidFill>
            </a:endParaRPr>
          </a:p>
          <a:p>
            <a:pPr marL="457200" indent="-457200">
              <a:buFont typeface="Arial" panose="020B0604020202020204" pitchFamily="34" charset="0"/>
              <a:buChar char="•"/>
            </a:pPr>
            <a:endParaRPr lang="en-US" sz="2600" b="1" dirty="0" smtClean="0">
              <a:solidFill>
                <a:srgbClr val="2E3192"/>
              </a:solidFill>
            </a:endParaRPr>
          </a:p>
          <a:p>
            <a:pPr marL="457200" indent="-457200">
              <a:buFont typeface="Arial" panose="020B0604020202020204" pitchFamily="34" charset="0"/>
              <a:buChar char="•"/>
            </a:pPr>
            <a:endParaRPr lang="en-US" sz="2600" b="1" dirty="0" smtClean="0">
              <a:solidFill>
                <a:srgbClr val="2E3192"/>
              </a:solidFill>
            </a:endParaRPr>
          </a:p>
          <a:p>
            <a:pPr lvl="2">
              <a:buFont typeface="Arial" pitchFamily="34" charset="0"/>
              <a:buChar char="•"/>
            </a:pPr>
            <a:endParaRPr lang="en-US" sz="2400" dirty="0" smtClean="0">
              <a:solidFill>
                <a:srgbClr val="2E3192"/>
              </a:solidFill>
            </a:endParaRPr>
          </a:p>
        </p:txBody>
      </p:sp>
      <p:sp>
        <p:nvSpPr>
          <p:cNvPr id="6" name="AutoShape 2" descr="data:image/jpeg;base64,/9j/4AAQSkZJRgABAQAAAQABAAD/2wCEAAkGBxIQEBQUEBQUFRQUFBQUDxQQFBQPFBAPFRQWFhYUFRUYHSogGBolHBQVITIhJSksLy4uGB8zODMsNygtLisBCgoKDg0OGxAQGywkICQsLCwsLCwsLCwvLCwsLCwsLCwsLCwsLCwsLCwsLCwsLCwsLCwsLCwsLCwsLCwsLCwsLP/AABEIAMUBAAMBEQACEQEDEQH/xAAbAAACAgMBAAAAAAAAAAAAAAACAwAGAQQFB//EAEQQAAIBAwIDBAYHBAgGAwAAAAECAwAEERIhBTFBBhNRYSIycYGRoQcUFUJSguEjM2KSNENTcrGywdEkJURkg6IWs9L/xAAaAQEAAgMBAAAAAAAAAAAAAAAAAQIDBAUG/8QANxEAAgIBAwIFAgQEBAcAAAAAAAECAxEEEiEFMRMiQVFhcZEUMoGxI0KhwQYVUtEkMzRDYvDx/9oADAMBAAIRAxEAPwDy6tA9cSgJQkzihODIFRkYCqGyyRkCq5LpGcULJBBaFlEzihZRCxTJO0zioLYMgUJwQLUAzpoCaaAw5A5kD21Ki32KTthD8zA71fH5GrbJGH8XV8hIQeRz7Kq4tdzLCyEllMzihkMYoRgxigwYxUldpjFCjQJFCMGMUKtA4qSjRjFSmVaBIqSMGKkhkoQSgJQEoDIFCwQqGyUjOKrkskEBUF0ggKF0ggKF0jIFRkskEFoSZ01AC00BkCgM6aAmKAVcSacDIBPU7ADqayQjnk1dRqFDy9m/U2bPhcsm8UE0n8SxO2fzEY+FVnZGP5ppGotRp6+X5n7j37PX/wB61nUfwpqJ+f8ApVVqdOu0039TC9d4j5yl8I5d3Yd2fTWSN87d8Hi1Hw9LGazwscu2H9CHHSyXlbT+c8mYo8qCpIz56h7N6iUlnEjdqr3QUq5NP65QcbHOG2PyI8RVJRxyjYqtbeya5CxVUZzGKAErQA4pkrgwRUlHEEihRxBIoVcTBFWTKYBIqSoNSQyUIJQnBkCoyEg6gskZAqMmRIyBUFkgwKF0ggKjJdIICoLBAUAWKAzpoAgtAZ00BnFAdLs/wGa/l7uAABcd9KwykQP+Zj4fHFVtsjVHdL7HM1muVflh3/Y9P4N2PtLPBVO8l6yy4d/dnZR5KBXmtZ1K2zMc4XsjktOb3S5Z3DXKcsmTBiqgCaFXUq6qynmrgMD7QayQtnW8wk0Gk+5543YWOeW97hu5MVwoiAGYtLwRSaSn3fSZtx49a9QuoShRVOxbk1y/XuU099lU3tf6FJ4zYS20midNEikHxV0J06kb7y7/AO+K6lFkbI7q3lM6b1UZqMlxJP8AcArVTqmCtACRQAlaAEipQBIqSjQJFCjQJFCjQOKsmUaBIqSmAakjBkCoZIeKqWSMgUbLpBAVBdIOhdIICoL4CAqCQwKAILQBBaALTQGQtAEFoAkhZ2VIxl5GVIx4uxwPd19gNWik2a2rv8Gty9fQ9w4RwiPh9slvFuQMzP1klPrMffXneq6p7tv3PN1pze+XqOrhZZsEqASgJTuSDBCqFyoAMjBpCPvsFCgn3KB7q2HqZygoSfC7FNizk4Hbrgf120ZUQNMmGtzyKvkZ38MZyK3ek6vwL/M8RfcrYnjK7o8mkiZWZXGl0ZkkX8LqcEez/TFeq4aTj2weh016urUvuCRQ2ASKgAkUABWgBYVIBIoVaBIqSjQGKFGgSKlMxtAkVbJVoyKgJBCobMiQQFQXSDFDIohAVUvgMCgDAoAgKAMCgCC0AQWgCxQBBaAuH0VcLEt69w49C0T0c8jcSDb3hM/z0ukq6239fsed6pdvsVa9D0aV9RJPWvDX2OyxyfqYorCwBWIsSgJQEoCUBKhrgHln0i2Qjvg4GBPEGPnLGdDH3qY/hXr+lXeJpsP+V4Nzp88WuHuitFa6LOyCVqACRQAEUAJFAARUgBhQq0ARUlGgSKFGgTUoxtGQKMlIJRUGRIMChkSCUVBcYBUAICgDAoAwKAMLQBAUAYWgC00JMtgDJ5Dc+ypSyyk5KK3P0PWewPD/AKtwqLUMSXJNxJ0OH3QH2JpFcvrV+yvavXj7Hkot2WuR1q8obRKAlASgJQEoCU9Qee/Sj++tP7lz8MwV6XoWfBs+q/ubGi/6hfRlOK12TugEUAJWgAIoACKAAigAIoACKkhoAipKNAkUMTRAKEpBgUMsUGoqC4wCoAaigDAoA1WgDAoAwtAGFoAgtAGFoBtnwx7uVLeJSzSFQ+PuQ6gHdj0AXNWTUfMzndS1ChU4erPb75lyFT1UAVQPADFeT6rqFZbhPhHEog4xyc2+4jDAAZpEjBIA1sFyScAAcz7q06tLba/LFsyynFd2bjxkVWymUApJmrPeRxuiO6q0mRGGONZG5AzzPlSvT2WJyispdyXJLubJWqShgZBqhJKAlAeafSJPrvkT+ytx/NK5JHwjX416zo9e3S7v9TNvp8c3Sl7IrZWukdoErQAFaABhQCyKAAigAIoAGFAARUkMAipMTRkChKQSioMiQwCoJDUUAwCgDUUAwCgDUUAYFAGFoAwtAGFoCx/R9fSxy3MVtAZp5REVORGkcIDDMsp9RdWdgCTq2HhW7S2X7VGWFzn3/Q8x1OajdyX2HspeTf0m8ES9Y7GMKceBmlyT7Qq1NHRtLV3jufuznS1E2dGHsJw9UKtbpIWxrkuC1xK2Nwe9clhv4EYrqRiorEVhGHLfLK/xe3fg41l3l4edn7wtNLYsfVOr1pIicDfJUkcxy5HUelq6GauJf0Znquw+TY4Z2VPEFWbiQPdn07eyzpEakei85G7S4OdOcLy3IzWxoOnV6SGFy/VlLbnNmzL2NuIf6FdsE6Q3qfWkUeCygrIPeWqNR0vTXctYfuiY3zjwaFzxC4sz/wAxg0RZx9ZtmNxAvgZNg8Q8yCo/FXG1HQJxWanu+PU2I6nPDOsVBUMpDKwyrDcEHzrg3aaVaybMZpgVqv3L/B5Fx2bvb26fmO+Ma+yJVjx/MrV7jSV+Hpq4/H7nS6bHyyl7s0itZjpgEUABWgFsKAAigAIoBZFAAwoBZFSACKFWiAUYSGKKgsGBQDAKAYooBiigDAoBiigDAoBgWgDC0AQWpRDeD176J+GrFw2OXHp3JaaQ9SCSIx7AgUfHxrpQWIniNTY52ybLpVjASgKx25HeCzgPq3F9Asg6NHEHuWU+R7gD30BZgKAzQAsgIwRkHnnfIoCkW1iLC9a1jyLa5hknto+a200TKJY08EIkVgvQ6umBXK6lpYzrcsGaqbykcAcYd+K92Di3igmDeElyvdO38quoz5muBDRRWhU2vM2v0RuO1+J8HndnMGUEn0pNUxHX9o5Yn4tXopRxx7cfY7+hcY1Rh6vkcRVDeAZaABhQC2FAAwoBbCgFsKAWRQAEUAthUgyBQBrUAYBQDAKAYooBiigGKKAYooBiigDC0AYWgDAqUQz1T6LONRtw8QuwV7QFJQxAxCCTHLv90r18QfCulCSkjxOqqlXa0y1w8Yt3gM6TRNAASZVdTGAuzEuDjbFWya5xG+kCw6PM46NHa3UqHzDrGQR7Kxu6td5L7ona/Y4fa3tjZukE0cjGS1uEnEbxTQtLHpeKVVDoMtolcgeKiitrfaS+6G1+xbx2ls/qoujcRC3OMSswC5JxpJ6NnbHOshB0oJldQyEMrAMrKchlIyCD1FAGaA8/41x1GvZLhDqisIJogVwRPfzlAIUP3iuhVPnJjmDWpfbDKqfd/sXjF9yndpITYQRaiO9+rX+tvx3cyozY9rnYeQri6SX4m2xeilHH0RtzW2K9ynWdqUmTV6xhbVjkoDRhVHkB/rXXnLMWd3TVOFsXLvtOkVrAdQBhQCyKAWwoBZFALYUAthQC2FALIoBbUBlaANaAYooBqigGKKAYBQDFFANUUAxRQBqKAYFoAwtADFw5Z7mCJneMTmS3keJtDaJIn9EnqpKjY7VLulXXKUe69+xxur1JxjLHqWXhHAjaNZ8Nllha0e5lnyQySzvGhdY5ASVYatBBGP3Y2qun6jHVVz4247+36Hn51bGmXq5UBiBsOnsrxuswrpbXwdGv8os1qqUl2ZfBWu0XYq2vVYEyRFyGkMDaFkkHJ3j9Vm/ixnzrraTrWooW38y9mYJ6eMuTpcLn4jaRJDEbOWKJVSISJLbMsajABKlw2w8BXah/iKp/ng19DXekfow7pr+7Gm4njgiPrpYhxI46qZ33Uf3VU+dUu/xBFrFUX9WTHS47jTwyAJHGsYEcTI8SDYB0OVJHXfffrvXAnrrfFc0+X/f2Nnw47cMpnbf/AJig+rW8s/1eXImQosYcOveqgZgZSACPRGM9a7HTF+EebpqLmu3r8fQxt5kml2ZXEVXIkH4So6bEjII6HK/Kuy8rg9PXssxZEMioM4thUAWRQC2FSBbCoAthQC2FALYUAphQC2FARRQDFFANUUAxaAaooBiigGqKAYBQB1KKzk4xylkGWQqxA0sB94FgD7NQB+QrIq17nNfUJp/kY+JiQDgbkggasjAzqO2MdNiT5VEopGejVSseHBoeBWM3cD+E8LlvZcQMY1gdWkuMA6JF3CRg7FvHOwz1rI0lHzLKfocHqerjL+HEscvZi2wchmkJBNwzs04dTkMsp3XB6DA8sVq+K48JLHt6HJURiDiEey3EEoHL6xAwc+143AJ89NaNmi0lnLi0/h8GRSsXAz69xD8FofzzD5aaw/5VpP8AVL+hbxJ/BDxDiA/qrRvLvZk+eg0/ynSP+eX2Q8WfsZXtLJF/SrWRF6yQMLtB7QoDgeemsU+ir/tTT+OxKvfqjvWVxHcRiSB1kQ8ih1CuZbo5w4aaMimmHWmZEVy/S6N0hAdbWOWNO6h9Bpg4y0xZTnQjFcrtkB852ru6WelVL3vM2ny/THZGtPfu47FW47Eq31yqerqjdgOSyvGC49+ze1jXZ0M5T0sJSO101tKUfTJpFa2TqC2FAInkVBljgeJok3willka1mTExTrIMoQR5VLi13IruhYsweSMKgyCmFQBbCgFsKAUwoBbCgMKKAatANUUAxRQDVFANUUAxRQDVFAGTgE+AJqUskSe2LZcoPo9tu6R7gvJJIqvnWyhM4OlFBxjpvviuRruoajTyWMYfY8xK13SbbZze0HA1tNBjZjG5KgOdTI4BYAHqNIPPcaeudsvT9e9VlSxlHU0Wolu8OT+hxL2QpGxX1tlQeMjEKo+JFdSCzLBuaq3wqnI9Li4etlbQ2yfdUGU9XlbdmPmSTWPVS5weSg9z3MRWkZCVIJQEqASpBy7ixeGQ3FlhJuckfKK7H4ZB0bwcbjrkbVkzGxKNn/wrjHKLLw6+ju7dbiLIDZWRG2aKRThkYdCCCK4fUtE6/P9zNTZl4KjxjtLdW9zLAqQyYVZI5CzRd2shYKrIAdZGgnIIzkVs6XpmnvpjZlr3XubFVVtsmolbjiIyWYs7MzyuebyMck+Xs6DA6V3eMJR7Lsd7TUKqG1fViop1fOk5KkhhyKkeIqXFrktXdCx4i+QLqLUjKeoI8OYpF8k3LMGjmr3TW2qVnNyZNKxFcLHFjIY5HpMc1exP0NbRy3c2bdvu2aEbFW/Z41OMDbOo5+RG5qK8teYvqlGMk6cc+x1VTAAO5AwT4nxqjZsQTUeQGFQWFMKAWwoBTCgFsKAwooBq0AxaAaooBqigGqKAaooBhIAySABzJ2FMN9iG0u7wGGBUnmMHlvn2VOHkq5KUG1yX3s/xRrmytmkMkYjYw3PcgSyKiAhWAKtkE6CcA438M1oX0UfiY+PjDTxn3PItyTltRpdowGhnJN20aaGgaSOMIWQsxkY90GCbRjod25ituuvQ0yxXjd8DTzt8SL+TicFsTdX1tAMYDi4lJ6RwMrYHmW0j41s1LHJ2Or3YrUC+8Tm1ysfP/CtG+W6eTiwWEalYSxKkEoCUBKAlAa/Z1u6v7iEepcwfWVHhPERHIferR/A1lvXi6aWfbBjXlmmUft7ePFdXDJjURboCfuju2OR49adIjnSw/U6Vd7qjLb3yjR4tcPE0enOBgEEbSFmC4LdCBk1v1wTTN3Vam2qde3s+4y6VYyJMbg4PL1HYBiPMMVPsJ8KLM4texF2NNqFZjiXDCvXRUPeMFBBBJOOY6VihnPB0rpRVb3M73CO2UqXC3N5ad4VgEcTwIUcLnmdbM0mRp9IkYx5mtpXRT5PKz09b4rn69mVPtbcM18LhgsazFZgsJ7xe6kGQSwHpNjOdqpJ5k1g6tNWyuDUm8PDFLxCJiFDbnkMMN/hWDYzpfiq3LbkawqDYFMKgC2FAKagFNQGFFANWgGqKAYtAOWgGqKAaNhvUpZZEpKPLPQ+xfARDIhkVWumUS6JNxZWpONbL/avggeG/gc71Vaiss8nr9dK+W2PYrHauZWv7oxjUDNpUIMlnRERwB/fVt/bWCyO6zCOroLVRpVKzhehYOE2SgQwvM4j+r97hGKiSYt6SDTg4XYYz1Ga0FstlJyX5fc4tk3KTkvU5vaAW6Du9GZGGV0FS0ZB1KzBm5ZWrUxbe72+DNRCcpLYs4OOneJJHNA2iaPOkndWVsakYc9JwPMYrZjLun6nb1el8eK55R3Ye1q/9VE0TdXUGaInx1KMj8wFYp6dvmLOJZp7au6N6343ayepPCfZIufhmsDpsXoYdyM3HGbaMZeeFR5yJ/vUKmb9GNyNM9qbXo0jDxjgndT7wmKv+GmRvRs2faC0lbSsyhzySTMT/wArgGj080N6Oq0JAz0rE4SXclNC6qSavCl18WTH9TZTmTy72SMIPf3b/Cs7408s/wDvBjlzNFS7aWuq9mBXWDDC5UbE6lmiJX+Icx5gVTo01+Gj9WjfVMrYyUe6wzhvcPcW7AaEkQZcSSRxkgD0iqOQx26Ac66sK8S4ZOp1qnSoyTTWH9hQuJLogKumPbWx3zggkZ93IVXCrzzyZ42Wa2UMLEVydS4hDcwM74zvsQQR7CCRWvGW3k699EbY7fUXD2gmdjDI8r92R3C93HIwQ/cJUA+/OOu3KsliUuTz0tFYpNRWTXuLqM3Nt32FWEMZgMb4MspjB/MEFIyzL9Dpy0tlOmUc+ZvJo8OtcDWQAWyQAMBFO+BVJSNyitYy0bT1Q2RTUAphQCmoBbUAK0A1aAatANWgGrQDUoC09heGpJK88o1JbaCkfWa4ckRKPEah8ceFbNFeeWcHq2rwvCj3Lval4bmbSQ9w6xRjf0TcEPJJIwHKJFaMbnkigbkZ3TzrfAux7Lw2TQgFpWn12908pyZlaKSQtjkh1R/d56t84BooJEWaidiUZPhAcR7KTOcRmHnnVIXw55a2jC7SY5sjLq5msFukhY93Z+6KwvceChPw2W30ibBL6mR1JIdQxU5Lb6lOAc+XjWvdW4M9V0rUQtr2rhoyorEdQYBRFW89wLK7WzEveWyXNvITIy6EaWF+bFQ3rKdzgHIOeeds2XJYTODrNC1J2RXBbOH2Ns8EdxBAsayDIDRxq4HnpyMHnz61q3RmvU50cD81qcmXCEXVpHKumVEdTzDqHHwNWjOUezIcUycNtI7dGSIMFYg6S7uiY/ArEhB5CskrnJYZChjsDxC9SCNpJThVG/UknYKo6sTgAdSaxwg5vCJbSRudlbB4YZJrgYuLshnX+wgAxFD7hufMtWv1LVxrqcIkVQcpZZWO1aYv1P4rYf8ApK3/AO6norzpX9Tr6HHjS+hW+0T6YG2BLYQZ6E9c9OVdiDwzd1kU6msenc1rG6MMSrKuwyqyRkTRtjfGtMjIBGwpbHzZI0Fn8FRWHj2DlvtZxEQPxO4Kqg9h5msXBu4lJcJ49zXeV4MvFISZVAaTA9NcbLg8hv0xSVjTENLXZ5k8P9zkvDqOSScb7bc/GqqzHZGeek3tb5f2N+zvMtoY+ljKn8S/7ir4zHJquXhW+FL9DZYVUzCmoBTUApqAU1AYWgGrQDFoBq0A5aAZv0GT0A5sx5AeZNWisvBS2ahByZ7DwfgkloYwsIlWGGIPhgjvckytJJGGIVt5CMMRz2O2K6MI7Vg8RdY7LHN+p1eEsJLi4kKshQJEiOoUqpUSO2P4mcZPXQPCro1p9jEsmb1BL6Kqh+rH7sszA69+jKg2XqHY742sYl2OtUlPU8x7TSE28CyKqypcXCMqsXIXGpi2VGMlozgZGCpzvWtqfync6Lnx3jtg4K1onqfQYooUZiadI1LSMqqOZYgD51dJvsY7JxivMzX7O306zmLh/pxd20skM+uFAAwH7BmXbOTtuu3TNU1U4VV5t459OTz+oVbnmplibtFCu1yr2zdRcqY1z5SjMbe5q1VBWc1yTXx/sYdzXdDjxq2A1G4gxzz3seMfGo8KecYf2J3R9zV/+RRPtah7l+gtl1rn+KU4RR7Wo61BZte1f1I3Z7cnR4VwJ2kW4vyrOhzb28ZLRW7fjJP7yT+IgAdB1rQ1HUoRjtr7e/qyyqb5Z3pZCxya8/dbKyWWbUY7SkduMLdWzkgBop48sQBq1RMBv7DXoehPNU4r3T/cz6aajcsvHBxry2WVCrcjg7cwRuCK7WdrOxKKmjkwJNEslvCwMTpE7RyekC4BRnUn1W1Rnlis13MUc3psVG2XGWmTgnAJLm5jgb0BIW9LKn1EZyBg8yFI99Ya6vMdPW69119nyI41IA5jUYWM6QB/DtWGb5N/R1qNaa9RHDUBZ89InPvGmpgsxZTUSatijXi4eZVmkU4a2jilx1KtMIyR7NYPurPSvIzmdSsxqIo3rabWgPuI8GHOsb4NquWV8kaoMmUKapApqgCmoAVoBq0A1aAYtAPUVIOx2VjVr2DXjQjNM+fwwI0uf5kX41lojmRzOq27KGvct0XbnuIoSrhyS8kqIrOWDjJ1kZ0kuXYDmFKit1zR5qvTW2LMYnS4H2lM1w1yVCQSBY3UtiSOONiqTGMqCV7xpQWBIClc40mrpmCyDi2mdPtm47vSSRpjnuPRJBDQpiM5G+0kkZ9qik3hcGGpc8meEdpIlgH1yZUcM6g3AFszqGIRirAAEgZ2+FVqlJxTl3FseeCndtJ4ZbxZIW1h4Eyy50Nhnwynk2RpGR+FfAVg1T7Hf6CsKWTjrWod9hkgAk7AbknoKlclJNRWWM4RAFjF9cQvKCcwoq94ba23xN3fMseZxuAQOhrerhtR5XV6mVs3h8Fk7GTJc3V9dxsHjCQ28LDcNgGRyvlmRR+WtDqU0qpL4MNMfMjsEZ2O/kd68CpuL8rwdVrJrjh0Oc91Fnx7tM/4Vl/FX4xvf3K7I+xspsNsD2bVjdkm8tsnBM1VtvuSBPMqKWdgqjmWIUD3mrQqnN+VZIcku5Te0E32i8AsYxcCKVmkklXFroaN0I1kenuyn0QeVev6HoLtPulYsJo0NTYpYSOfxfgLcP7lg2Y5CI51UFY452zpeJSSVQn0dOeoPjXatgnHJt9N1coWKEnwzmy+jMh6ESx/5JV+bSfCsMlmrJ0q/wCHrpL3R0OE3iwXtrLIcIsxVz0USRvGCfLLiqVPEjY6jW5U4RXe0do0V1KGH32I8wTkGtexYkzs6OxTpi17GtZNjvD4REfzMoqY8RZju5vhj0TFcHumS5JBwhTRPtqDQagXDDoNs56ECtmriBxeoPfe/j9zNiuO90H0QcIfZnfB8sVRrk2YNuLa9v6i7MFm1Yb1ACXOSX21Y8BkHbpVpYwV025yyzbasJvCWoBTUAK0A1aAatAMWgHrUg7XBVRI7hznvGtboRcvRiCxxM35nn0/+I1t1LEGzznUbPE1Ma/RYyc5BjYcvKtR9z0MYqMcLg9D7D8IgvLEq+rUksiSDIdSGOsHu5Aybq+MgA7HeuhTzBHjOpxcNRL7nVj7P3PdhC6nSwDSu7NLLDG5aGMYXEQGEJ2bUQc+NZ8HPViRrca+uQtE2Ulde8dUmlMi6AmknSsKkNqdFByd3x1JqrReE8lO4kkizYlxqEQ2R3dB/wARcAlA3qISDhRsBp51p6juj0fRl5JP5FrWudlgS2xuJIrcf1z4kx0gX0pPiBp/PWeiOWcrqd2yrHuevw8OURAYAwNvZ4VuHmzzu04hHZ3Ly2p/4RrjuL5MERrMxCmeL2MQGxtz6g1qavTxti36r9i8JYLldw6GI6cx7K8HrqPCta9PQ6dUt0RNaRkRwu0XHTCRFDoMxUyOZc91bW49aaYgjA6AZ3PsNdvpXSXqpbp8RX9TXuv2cIO34JezqC98wB3xZwRxAjyaTUffXpa+j6ODzsz9TTd836m/adgbfUGlR53ByGu5GuMHxCsdI9wro11QrXkil+hjcm+7LVa8LVANhtyA2A9gq5Uqn0sWw+oOR9xopP5JUb/Sol+VmSltTT+TzTiewDfgeJ/YNRib5TL8K1IcwaPQapqGorsCvEBRgRkFTkH2Vg9Tr2fkB7cKy/VcsW1Wlu7FwNWWUZGoYzy5nf21e5Ldg0+mSnCmc88Jlb72SPWmNmKk8vu8hv51RYawbklZG5zSzk2I7ESQY5FtTA9QTy+WBV87Wa8qPEhJ9m3kFwyoscYOcAMdJGD1OeXPrn4VLw3kxR37djRsqmkAeHz86xN8m9XDZHADVBcS1AKagAWgHLQDFNANWgHLRAKznddQI9dXiz+GIXCTD4lD/Mazqflwcv8ACuVqm1/M3/sbK1gOoj0H6I5Drul6aYG/NmUf4AfCt3TPg8v12P8AET+D0Kt082cHjP71yfuR2x9ga7Bb/wCsfCqSM9PYovamLE6N0MTIPbFdXCn/ADLWlqO6PS9Gl5ZI5grXwdpte52/o+tRLfTO3OJUjjHgrjWze8gD8lblCxE8x1Sxytx7Fz7e8Ua2spDF+9YCODrmeQhE+bA+wVnOac2Lsug4d9Xx6PdFD1JJG7E+JJJz40BOz141xYRNIf20JNvcdP2sR0k+/Ab315Tren8uV6P+hu6aXODT49xYwBUiXvLiXK28Xierv+GNeZPuG5rldM6dPV2f+K7sz3WqCH8M7LCO2k7w95JMCbqRucrkYPsUcgOQAr3tdcK4KMFhI5km28s3Povui9iiOcvCXgcncloHMeT7dINXILlQEoCo/ScFPDrkMQo7mTdjgA6Tj54oSnjk8mmHew+j/WQuFP8AEYy6/wDsi1qVcTaZ6TXrdp4zXpgEzaodX4o9XxXNa7WJHSjLfTn4Nj6QfWsx/wBjbfNayXf8xGv05/8ACWP5ZyePgB1x4b/Gtea8x19M/wCGzNqP2af3R/hV2atfYjVBcU1AKagFNQCmoAFoBq0A1aAatANU0A1akDVNA+EetfRpwvubQyt69yQ/shAxGPeCW/PXRphtieJ6pqfFubXYsd3fRQ/vZETPLWypn2Z51nycraVri/E0keZIBJK0to6p3aEDXExI9JsL/Wg8+lVkZ61hFc4lYtfTW6OxiQNetiGRTJIkskNwgPo4UBJlwVJ51jcU2jaq1FlWdjxk7C/R5ZKmXgV/4pnklb4k02oh2zby2yr8Dm+p3Ul3aQ4sQ3cTCPUzPoJzcIm+UUkrtzGT0FWwUbb7li4rxFOI39mkLB4o1a7ZkIZWP7uEH3tIfagoQX9Yf2ePKgPMeLXcnD72ZIo2k+uhWgQA6frkeEYu33V0FGJ8Iz1rm9R0L1W1ZwvX6GamzZksXZTswYyZp2724kx30pGNhyjjH3Ix0Hx3rdpphTBQgsJGKUnLlltniGggeFZSCk9gm7u7v4TyW4EqD+CaJG/zB6AvpYCgK9x3tfb2x7sEyzn1IIB3srH+6PVHm2AKArn2VcX0gmvwNKHVBaIdUcR6PM3KSQc/wr0yRmgPOrlvqjTR9YJyIlP3xkSogA3OVbTitaUX4mUd6i2M9C4yfJp8NtriSCGOOIfty8UDO4XK+llgOelQDknHKonUk8kaXXt0+Go9lyzodqbgXV8q241JEsUSnoY4cBmJHIVhk908o6tUHRpNku8uTmcfmV5fR5AY9+awTfmOrpotV8+pLJ8xgdV9E+0Af6Yq79zVhxlewbVBYS1AKagFMaAU1AAtANWgGLQDVoBymgGqakD7eNXdFY4V3RGPgrOFJ+BNWrjmSNXWzcKJtex7Hc8Y/ZNpZIYIgTLcqS0ccK8hGXQAyEeAYL5nArqHg5eZ8Fds7xpvTjtLhIG3Uq8cdxcr0eeV5BIAeijpzO+Bqanx3xVgz1xinyJvODiVg8ViI5QRpkmMCDTkagxRmZgRnpXLo0WsU252ce2cm07K0uEdPhXZ9hNG+iGLuzkLbqxZsIUCtIwHoAMfRx0HhW9pdHKqW6VjkYp2KS4WDb7fcRfu47WEkS3Td2GXnHFjMsnlhcgebCt8xHX4RwNIoERAFVFCoB0UDFAJ4R2Wgtp3liiRGkx3pQY14JIOOQ3Y8vGgLJQGlPYBmzUA240AGBUgjjIoDz3iPB7yO/ee0kgQSxRxy9+ryENGzkFUXGrZyN2HIUA88Aubj+lXk8gPOO3Asoj71zJ/70B3ODdmordSIo0jBOWCDBY+LNzY+ZNAK7U8cjsYlVF7yaU6LeFfWlkx8lHMt0AoDidnOyH7Vrm40yXUm7vj0ItsBIgeQA21Hc0GeMG7x3sTDdae9UnRnQY2MRUNjI22xsKrKKl3M1OosqeYPBWuI/RuEINnI8BwVk1l5hIp94x+tYpURawuDep6rbCe6fm+pqWX0X75mnZvKGPu8/mYk1VaWC7mxb13UT4jhFb43wGTh0gR/Sidv2MvIlj9yTwbwPI1S2nHMTP07qO97be/uc9jWsdwUxoBTUApqAU1AAtAMU0A0UA1TQDVNANU1IGqf0xsQfEGibT4KzgpxcZdizdl+Gz8VmWS6kllt4G/ZJLI7rNOv3tJOCq+PU+yt+rdjLPH67wY2bakevW/DkA3FZU2aQ5bJB0oA3AUE4oCg9nx9e4hPdHdIyba26jShzM49r+j/wCMUB6EowKAzQEoCUBKAlAAYgelAEFA5UAu5lCKSegoDz/slAb+5kv5Nw5MdmDyjtFb1h4FyNRPhp8KA9CijCjAoA6AEqDzoCBBQHE7TcDjuYXSRcq4ww/wIPQjxp8Ep4eUeDX1m9vM8Eu7RnZv7SM+o/vGx8wa0LYbZcHrunarxq8PujWasJ0BbGgFNUgUxoBa1AGg0AxaAapoBqmgGKaAJ1Z9MaevKyxp5M5xn3DJ91ZKo5kaevudVEpLue+9l+EpbwIiDCooVfYBXRPGZ9Tt0BKArnbziptrKVk9crohH4pnISMfzMKALsXwkWtrHGN9CAEnmzdWPmTk++gLDQEoCUBKAlASgJQEoCp/SXeNHw+fQcM6d2h8HkIjB+LCgOp2YsFgt0RBhURVUDoqjAHyoDsUBKAlASgMMMigPKPpc4LhVuVG8R0y46wOQDn2HB+NY7Y5ibugv8K5fJ5uxrnnsljuKY1AEu3zqSspbRJfwz7cbVODErMswpqpnGKaAapoBq0AxTQDFoDp9mFDcQtgeSmRx5lUIH+atrTLk4nW5NVxXye5wcQIUej862zzYz7SPh8/0oCfaR/D8/0oCl9trwy3VjGR6JnaRhz1GKNmQfzYP5RQFutb/CgBfnQDvtI+Hz/SgJ9pHw+f6UBPtI+Hz/SgJ9pHw+f6UBPtI+Hz/SgJ9pHw+f6UBPtI+Hz/AEoCfaR/D8/0oCl/SdeF7ZBj/qbTr/3MdAWyxvyEG3zoDY+0j4fP9KAn2kfD5/pQE+0j4fP9KAn2kfw/P9KAn2kfw/P9KA4/aV1ngdHUaXVlb2EYogeA2xOgZOSNs+ONs/KubYsSZ7bRyc6It+xljVDZEyDI/wAPI1ZPBSazESWzty26E4x7KlmHGOD/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pic>
        <p:nvPicPr>
          <p:cNvPr id="4098" name="Picture 2" descr="http://andrewthomasauthor.files.wordpress.com/2012/08/homer-simpson-brai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2080" y="1801091"/>
            <a:ext cx="3931771" cy="40235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64812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Commitment Research</a:t>
            </a:r>
            <a:r>
              <a:rPr lang="en-US" sz="3200" dirty="0"/>
              <a:t> </a:t>
            </a:r>
            <a:r>
              <a:rPr lang="en-US" sz="3200" dirty="0" smtClean="0"/>
              <a:t>and Strategies</a:t>
            </a:r>
            <a:endParaRPr lang="en-US" sz="3200" dirty="0"/>
          </a:p>
        </p:txBody>
      </p:sp>
      <p:sp>
        <p:nvSpPr>
          <p:cNvPr id="4" name="Slide Number Placeholder 3"/>
          <p:cNvSpPr>
            <a:spLocks noGrp="1"/>
          </p:cNvSpPr>
          <p:nvPr>
            <p:ph type="sldNum" sz="quarter" idx="12"/>
          </p:nvPr>
        </p:nvSpPr>
        <p:spPr/>
        <p:txBody>
          <a:bodyPr/>
          <a:lstStyle/>
          <a:p>
            <a:fld id="{FEA3D4DB-F8C1-4D30-8DCC-677800F8CB47}" type="slidenum">
              <a:rPr lang="en-US" smtClean="0">
                <a:solidFill>
                  <a:prstClr val="black">
                    <a:lumMod val="50000"/>
                    <a:lumOff val="50000"/>
                  </a:prstClr>
                </a:solidFill>
              </a:rPr>
              <a:pPr/>
              <a:t>12</a:t>
            </a:fld>
            <a:endParaRPr lang="en-US">
              <a:solidFill>
                <a:prstClr val="black">
                  <a:lumMod val="50000"/>
                  <a:lumOff val="50000"/>
                </a:prstClr>
              </a:solidFill>
            </a:endParaRPr>
          </a:p>
        </p:txBody>
      </p:sp>
      <p:sp>
        <p:nvSpPr>
          <p:cNvPr id="9" name="TextBox 15"/>
          <p:cNvSpPr txBox="1">
            <a:spLocks noChangeArrowheads="1"/>
          </p:cNvSpPr>
          <p:nvPr/>
        </p:nvSpPr>
        <p:spPr bwMode="auto">
          <a:xfrm>
            <a:off x="268013" y="1478453"/>
            <a:ext cx="3894084" cy="310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71450" indent="-171450" algn="l" defTabSz="914400" rtl="0" eaLnBrk="0" latinLnBrk="0" hangingPunct="0">
              <a:lnSpc>
                <a:spcPct val="90000"/>
              </a:lnSpc>
              <a:spcBef>
                <a:spcPct val="20000"/>
              </a:spcBef>
              <a:spcAft>
                <a:spcPts val="600"/>
              </a:spcAft>
              <a:buFont typeface="Arial" pitchFamily="34" charset="0"/>
              <a:buChar char="•"/>
              <a:defRPr sz="3900" kern="1200">
                <a:solidFill>
                  <a:schemeClr val="tx1"/>
                </a:solidFill>
                <a:latin typeface="Arial" charset="0"/>
                <a:ea typeface="+mn-ea"/>
                <a:cs typeface="+mn-cs"/>
              </a:defRPr>
            </a:lvl1pPr>
            <a:lvl2pPr marL="742950" indent="-285750" algn="l" defTabSz="914400" rtl="0" eaLnBrk="0" latinLnBrk="0" hangingPunct="0">
              <a:lnSpc>
                <a:spcPct val="90000"/>
              </a:lnSpc>
              <a:spcBef>
                <a:spcPct val="20000"/>
              </a:spcBef>
              <a:spcAft>
                <a:spcPts val="300"/>
              </a:spcAft>
              <a:buFont typeface="Arial" pitchFamily="34" charset="0"/>
              <a:buChar char="–"/>
              <a:defRPr sz="3900" kern="1200">
                <a:solidFill>
                  <a:schemeClr val="tx1"/>
                </a:solidFill>
                <a:latin typeface="Arial" charset="0"/>
                <a:ea typeface="+mn-ea"/>
                <a:cs typeface="+mn-cs"/>
              </a:defRPr>
            </a:lvl2pPr>
            <a:lvl3pPr marL="1143000" indent="-228600" algn="l" defTabSz="914400" rtl="0" eaLnBrk="0" latinLnBrk="0" hangingPunct="0">
              <a:lnSpc>
                <a:spcPct val="90000"/>
              </a:lnSpc>
              <a:spcBef>
                <a:spcPct val="20000"/>
              </a:spcBef>
              <a:buFont typeface="Arial" pitchFamily="34" charset="0"/>
              <a:buChar char="•"/>
              <a:defRPr sz="3900" kern="1200">
                <a:solidFill>
                  <a:schemeClr val="tx1"/>
                </a:solidFill>
                <a:latin typeface="Arial" charset="0"/>
                <a:ea typeface="+mn-ea"/>
                <a:cs typeface="+mn-cs"/>
              </a:defRPr>
            </a:lvl3pPr>
            <a:lvl4pPr marL="1600200" indent="-228600" algn="l" defTabSz="914400" rtl="0" eaLnBrk="0" latinLnBrk="0" hangingPunct="0">
              <a:lnSpc>
                <a:spcPct val="90000"/>
              </a:lnSpc>
              <a:spcBef>
                <a:spcPct val="20000"/>
              </a:spcBef>
              <a:buFont typeface="Arial" pitchFamily="34" charset="0"/>
              <a:buChar char="–"/>
              <a:defRPr sz="3900" kern="1200">
                <a:solidFill>
                  <a:schemeClr val="tx1"/>
                </a:solidFill>
                <a:latin typeface="Arial" charset="0"/>
                <a:ea typeface="+mn-ea"/>
                <a:cs typeface="+mn-cs"/>
              </a:defRPr>
            </a:lvl4pPr>
            <a:lvl5pPr marL="2057400" indent="-228600" algn="l" defTabSz="914400" rtl="0" eaLnBrk="0" latinLnBrk="0" hangingPunct="0">
              <a:lnSpc>
                <a:spcPct val="90000"/>
              </a:lnSpc>
              <a:spcBef>
                <a:spcPct val="20000"/>
              </a:spcBef>
              <a:buFont typeface="Arial" pitchFamily="34" charset="0"/>
              <a:buChar char="»"/>
              <a:defRPr sz="3900" kern="1200">
                <a:solidFill>
                  <a:schemeClr val="tx1"/>
                </a:solidFill>
                <a:latin typeface="Arial" charset="0"/>
                <a:ea typeface="+mn-ea"/>
                <a:cs typeface="+mn-cs"/>
              </a:defRPr>
            </a:lvl5pPr>
            <a:lvl6pPr marL="2514600" indent="-228600" algn="l" defTabSz="1955800" rtl="0" eaLnBrk="0" fontAlgn="base" latinLnBrk="0" hangingPunct="0">
              <a:spcBef>
                <a:spcPct val="0"/>
              </a:spcBef>
              <a:spcAft>
                <a:spcPct val="0"/>
              </a:spcAft>
              <a:buFont typeface="Arial" pitchFamily="34" charset="0"/>
              <a:buChar char="•"/>
              <a:defRPr sz="3900" kern="1200">
                <a:solidFill>
                  <a:schemeClr val="tx1"/>
                </a:solidFill>
                <a:latin typeface="Arial" charset="0"/>
                <a:ea typeface="+mn-ea"/>
                <a:cs typeface="+mn-cs"/>
              </a:defRPr>
            </a:lvl6pPr>
            <a:lvl7pPr marL="2971800" indent="-228600" algn="l" defTabSz="1955800" rtl="0" eaLnBrk="0" fontAlgn="base" latinLnBrk="0" hangingPunct="0">
              <a:spcBef>
                <a:spcPct val="0"/>
              </a:spcBef>
              <a:spcAft>
                <a:spcPct val="0"/>
              </a:spcAft>
              <a:buFont typeface="Arial" pitchFamily="34" charset="0"/>
              <a:buChar char="•"/>
              <a:defRPr sz="3900" kern="1200">
                <a:solidFill>
                  <a:schemeClr val="tx1"/>
                </a:solidFill>
                <a:latin typeface="Arial" charset="0"/>
                <a:ea typeface="+mn-ea"/>
                <a:cs typeface="+mn-cs"/>
              </a:defRPr>
            </a:lvl7pPr>
            <a:lvl8pPr marL="3429000" indent="-228600" algn="l" defTabSz="1955800" rtl="0" eaLnBrk="0" fontAlgn="base" latinLnBrk="0" hangingPunct="0">
              <a:spcBef>
                <a:spcPct val="0"/>
              </a:spcBef>
              <a:spcAft>
                <a:spcPct val="0"/>
              </a:spcAft>
              <a:buFont typeface="Arial" pitchFamily="34" charset="0"/>
              <a:buChar char="•"/>
              <a:defRPr sz="3900" kern="1200">
                <a:solidFill>
                  <a:schemeClr val="tx1"/>
                </a:solidFill>
                <a:latin typeface="Arial" charset="0"/>
                <a:ea typeface="+mn-ea"/>
                <a:cs typeface="+mn-cs"/>
              </a:defRPr>
            </a:lvl8pPr>
            <a:lvl9pPr marL="3886200" indent="-228600" algn="l" defTabSz="1955800" rtl="0" eaLnBrk="0" fontAlgn="base" latinLnBrk="0" hangingPunct="0">
              <a:spcBef>
                <a:spcPct val="0"/>
              </a:spcBef>
              <a:spcAft>
                <a:spcPct val="0"/>
              </a:spcAft>
              <a:buFont typeface="Arial" pitchFamily="34" charset="0"/>
              <a:buChar char="•"/>
              <a:defRPr sz="3900" kern="1200">
                <a:solidFill>
                  <a:schemeClr val="tx1"/>
                </a:solidFill>
                <a:latin typeface="Arial" charset="0"/>
                <a:ea typeface="+mn-ea"/>
                <a:cs typeface="+mn-cs"/>
              </a:defRPr>
            </a:lvl9pPr>
          </a:lstStyle>
          <a:p>
            <a:pPr marL="0" indent="0" eaLnBrk="1" hangingPunct="1">
              <a:lnSpc>
                <a:spcPct val="100000"/>
              </a:lnSpc>
              <a:spcBef>
                <a:spcPts val="0"/>
              </a:spcBef>
              <a:spcAft>
                <a:spcPts val="0"/>
              </a:spcAft>
              <a:buNone/>
            </a:pPr>
            <a:r>
              <a:rPr lang="en-US" sz="2800" b="1" dirty="0" smtClean="0">
                <a:latin typeface="Calibri" pitchFamily="34" charset="0"/>
              </a:rPr>
              <a:t>Literature Research</a:t>
            </a:r>
            <a:r>
              <a:rPr lang="en-US" sz="2800" b="1" dirty="0">
                <a:latin typeface="Calibri" pitchFamily="34" charset="0"/>
              </a:rPr>
              <a:t> </a:t>
            </a:r>
            <a:r>
              <a:rPr lang="en-US" sz="2800" b="1" dirty="0" smtClean="0">
                <a:latin typeface="Calibri" pitchFamily="34" charset="0"/>
              </a:rPr>
              <a:t>Recommendations:</a:t>
            </a:r>
          </a:p>
          <a:p>
            <a:pPr marL="0" indent="0" eaLnBrk="1" hangingPunct="1">
              <a:lnSpc>
                <a:spcPct val="100000"/>
              </a:lnSpc>
              <a:spcBef>
                <a:spcPts val="0"/>
              </a:spcBef>
              <a:spcAft>
                <a:spcPts val="0"/>
              </a:spcAft>
              <a:buNone/>
            </a:pPr>
            <a:endParaRPr lang="en-US" sz="2800" dirty="0">
              <a:latin typeface="Calibri" pitchFamily="34" charset="0"/>
            </a:endParaRPr>
          </a:p>
          <a:p>
            <a:pPr marL="0" indent="0" eaLnBrk="1" hangingPunct="1">
              <a:lnSpc>
                <a:spcPct val="100000"/>
              </a:lnSpc>
              <a:spcBef>
                <a:spcPts val="0"/>
              </a:spcBef>
              <a:spcAft>
                <a:spcPts val="0"/>
              </a:spcAft>
              <a:buNone/>
            </a:pPr>
            <a:r>
              <a:rPr lang="en-US" sz="2800" b="1" dirty="0" smtClean="0">
                <a:latin typeface="Calibri" pitchFamily="34" charset="0"/>
              </a:rPr>
              <a:t>Strategies</a:t>
            </a:r>
            <a:r>
              <a:rPr lang="en-US" sz="2800" dirty="0" smtClean="0">
                <a:latin typeface="Calibri" pitchFamily="34" charset="0"/>
              </a:rPr>
              <a:t>: </a:t>
            </a:r>
          </a:p>
          <a:p>
            <a:pPr eaLnBrk="1" hangingPunct="1">
              <a:lnSpc>
                <a:spcPct val="100000"/>
              </a:lnSpc>
              <a:spcBef>
                <a:spcPts val="0"/>
              </a:spcBef>
              <a:spcAft>
                <a:spcPts val="0"/>
              </a:spcAft>
            </a:pPr>
            <a:r>
              <a:rPr lang="en-US" sz="2800" dirty="0" smtClean="0">
                <a:latin typeface="Calibri" pitchFamily="34" charset="0"/>
              </a:rPr>
              <a:t>Norm Messaging</a:t>
            </a:r>
          </a:p>
          <a:p>
            <a:pPr eaLnBrk="1" hangingPunct="1">
              <a:lnSpc>
                <a:spcPct val="100000"/>
              </a:lnSpc>
              <a:spcBef>
                <a:spcPts val="0"/>
              </a:spcBef>
              <a:spcAft>
                <a:spcPts val="0"/>
              </a:spcAft>
            </a:pPr>
            <a:r>
              <a:rPr lang="en-US" sz="2800" dirty="0" smtClean="0">
                <a:latin typeface="Calibri" pitchFamily="34" charset="0"/>
              </a:rPr>
              <a:t>Commitment</a:t>
            </a:r>
          </a:p>
          <a:p>
            <a:pPr eaLnBrk="1" hangingPunct="1">
              <a:lnSpc>
                <a:spcPct val="100000"/>
              </a:lnSpc>
              <a:spcBef>
                <a:spcPts val="0"/>
              </a:spcBef>
              <a:spcAft>
                <a:spcPts val="0"/>
              </a:spcAft>
            </a:pPr>
            <a:r>
              <a:rPr lang="en-US" sz="2800" dirty="0" smtClean="0">
                <a:latin typeface="Calibri" pitchFamily="34" charset="0"/>
              </a:rPr>
              <a:t>Communication</a:t>
            </a:r>
          </a:p>
        </p:txBody>
      </p:sp>
      <p:pic>
        <p:nvPicPr>
          <p:cNvPr id="11" name="Picture 40"/>
          <p:cNvPicPr>
            <a:picLocks noChangeAspect="1" noChangeArrowheads="1"/>
          </p:cNvPicPr>
          <p:nvPr/>
        </p:nvPicPr>
        <p:blipFill>
          <a:blip r:embed="rId3">
            <a:extLst>
              <a:ext uri="{28A0092B-C50C-407E-A947-70E740481C1C}">
                <a14:useLocalDpi xmlns:a14="http://schemas.microsoft.com/office/drawing/2010/main" val="0"/>
              </a:ext>
            </a:extLst>
          </a:blip>
          <a:srcRect l="11346" t="9856" r="12518" b="28078"/>
          <a:stretch>
            <a:fillRect/>
          </a:stretch>
        </p:blipFill>
        <p:spPr bwMode="auto">
          <a:xfrm>
            <a:off x="4172725" y="1289268"/>
            <a:ext cx="4760949" cy="2381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1"/>
          <p:cNvPicPr>
            <a:picLocks noChangeAspect="1" noChangeArrowheads="1"/>
          </p:cNvPicPr>
          <p:nvPr/>
        </p:nvPicPr>
        <p:blipFill>
          <a:blip r:embed="rId4">
            <a:extLst>
              <a:ext uri="{28A0092B-C50C-407E-A947-70E740481C1C}">
                <a14:useLocalDpi xmlns:a14="http://schemas.microsoft.com/office/drawing/2010/main" val="0"/>
              </a:ext>
            </a:extLst>
          </a:blip>
          <a:srcRect l="11507" t="42625" r="12640" b="7617"/>
          <a:stretch>
            <a:fillRect/>
          </a:stretch>
        </p:blipFill>
        <p:spPr bwMode="auto">
          <a:xfrm>
            <a:off x="4175512" y="3575714"/>
            <a:ext cx="4733654" cy="2374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4505576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America Recycles Day Commitment</a:t>
            </a:r>
            <a:endParaRPr lang="en-US" dirty="0"/>
          </a:p>
        </p:txBody>
      </p:sp>
      <p:sp>
        <p:nvSpPr>
          <p:cNvPr id="4" name="Slide Number Placeholder 3"/>
          <p:cNvSpPr>
            <a:spLocks noGrp="1"/>
          </p:cNvSpPr>
          <p:nvPr>
            <p:ph type="sldNum" sz="quarter" idx="12"/>
          </p:nvPr>
        </p:nvSpPr>
        <p:spPr/>
        <p:txBody>
          <a:bodyPr/>
          <a:lstStyle/>
          <a:p>
            <a:fld id="{FEA3D4DB-F8C1-4D30-8DCC-677800F8CB47}" type="slidenum">
              <a:rPr lang="en-US" smtClean="0"/>
              <a:pPr/>
              <a:t>13</a:t>
            </a:fld>
            <a:endParaRPr lang="en-US"/>
          </a:p>
        </p:txBody>
      </p:sp>
      <p:sp>
        <p:nvSpPr>
          <p:cNvPr id="7" name="Content Placeholder 2"/>
          <p:cNvSpPr>
            <a:spLocks noGrp="1"/>
          </p:cNvSpPr>
          <p:nvPr>
            <p:ph idx="1"/>
          </p:nvPr>
        </p:nvSpPr>
        <p:spPr>
          <a:xfrm>
            <a:off x="203200" y="1443811"/>
            <a:ext cx="8229600" cy="4525963"/>
          </a:xfrm>
        </p:spPr>
        <p:txBody>
          <a:bodyPr/>
          <a:lstStyle/>
          <a:p>
            <a:pPr marL="628650" lvl="1" indent="-342900" algn="ctr">
              <a:buFont typeface="Arial" pitchFamily="34" charset="0"/>
              <a:buChar char="•"/>
            </a:pPr>
            <a:r>
              <a:rPr lang="en-US" sz="2400" dirty="0" smtClean="0">
                <a:solidFill>
                  <a:schemeClr val="tx1"/>
                </a:solidFill>
                <a:latin typeface="Calibri" pitchFamily="34" charset="0"/>
              </a:rPr>
              <a:t>Verbal or written agreements</a:t>
            </a:r>
          </a:p>
          <a:p>
            <a:pPr marL="628650" lvl="1" indent="-342900" algn="ctr">
              <a:buFont typeface="Arial" pitchFamily="34" charset="0"/>
              <a:buChar char="•"/>
            </a:pPr>
            <a:r>
              <a:rPr lang="en-US" sz="2400" dirty="0" smtClean="0">
                <a:solidFill>
                  <a:schemeClr val="tx1"/>
                </a:solidFill>
                <a:latin typeface="Calibri" pitchFamily="34" charset="0"/>
              </a:rPr>
              <a:t>Short and long term change</a:t>
            </a:r>
          </a:p>
          <a:p>
            <a:pPr marL="628650" lvl="1" indent="-342900" algn="ctr">
              <a:buFont typeface="Arial" pitchFamily="34" charset="0"/>
              <a:buChar char="•"/>
            </a:pPr>
            <a:r>
              <a:rPr lang="en-US" sz="2400" dirty="0" smtClean="0">
                <a:solidFill>
                  <a:schemeClr val="tx1"/>
                </a:solidFill>
                <a:latin typeface="Calibri" pitchFamily="34" charset="0"/>
              </a:rPr>
              <a:t>Be positive and specific</a:t>
            </a:r>
          </a:p>
          <a:p>
            <a:pPr marL="628650" lvl="1" indent="-342900">
              <a:buFont typeface="Arial" pitchFamily="34" charset="0"/>
              <a:buChar char="•"/>
            </a:pPr>
            <a:endParaRPr lang="en-US" sz="2400" dirty="0" smtClean="0">
              <a:solidFill>
                <a:schemeClr val="tx1"/>
              </a:solidFill>
              <a:latin typeface="Calibri" pitchFamily="34" charset="0"/>
            </a:endParaRPr>
          </a:p>
          <a:p>
            <a:pPr lvl="0"/>
            <a:endParaRPr lang="en-US" sz="2800" dirty="0">
              <a:solidFill>
                <a:schemeClr val="tx1"/>
              </a:solidFill>
            </a:endParaRPr>
          </a:p>
        </p:txBody>
      </p:sp>
      <p:sp>
        <p:nvSpPr>
          <p:cNvPr id="5" name="Title 1"/>
          <p:cNvSpPr txBox="1">
            <a:spLocks/>
          </p:cNvSpPr>
          <p:nvPr/>
        </p:nvSpPr>
        <p:spPr>
          <a:xfrm>
            <a:off x="406400" y="0"/>
            <a:ext cx="7823200" cy="1143000"/>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3200" b="1" i="0" u="none" strike="noStrike" kern="1200" cap="none" spc="0" normalizeH="0" baseline="0" noProof="0" dirty="0">
              <a:ln>
                <a:noFill/>
              </a:ln>
              <a:solidFill>
                <a:srgbClr val="FFFFFF"/>
              </a:solidFill>
              <a:effectLst/>
              <a:uLnTx/>
              <a:uFillTx/>
              <a:latin typeface="Palatino"/>
              <a:ea typeface="+mj-ea"/>
              <a:cs typeface="+mj-cs"/>
            </a:endParaRPr>
          </a:p>
        </p:txBody>
      </p:sp>
      <p:pic>
        <p:nvPicPr>
          <p:cNvPr id="3"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4433"/>
          <a:stretch/>
        </p:blipFill>
        <p:spPr bwMode="auto">
          <a:xfrm>
            <a:off x="1415723" y="2843211"/>
            <a:ext cx="6312555" cy="31265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7735893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America Recycles Day Commitment Impact</a:t>
            </a:r>
            <a:endParaRPr lang="en-US" sz="3200" dirty="0"/>
          </a:p>
        </p:txBody>
      </p:sp>
      <p:sp>
        <p:nvSpPr>
          <p:cNvPr id="6" name="Slide Number Placeholder 5"/>
          <p:cNvSpPr>
            <a:spLocks noGrp="1"/>
          </p:cNvSpPr>
          <p:nvPr>
            <p:ph type="sldNum" sz="quarter" idx="12"/>
          </p:nvPr>
        </p:nvSpPr>
        <p:spPr/>
        <p:txBody>
          <a:bodyPr/>
          <a:lstStyle/>
          <a:p>
            <a:fld id="{FEA3D4DB-F8C1-4D30-8DCC-677800F8CB47}" type="slidenum">
              <a:rPr lang="en-US" smtClean="0">
                <a:solidFill>
                  <a:schemeClr val="tx1"/>
                </a:solidFill>
              </a:rPr>
              <a:pPr/>
              <a:t>14</a:t>
            </a:fld>
            <a:endParaRPr lang="en-US" dirty="0">
              <a:solidFill>
                <a:schemeClr val="tx1"/>
              </a:solidFill>
            </a:endParaRPr>
          </a:p>
        </p:txBody>
      </p:sp>
      <p:sp>
        <p:nvSpPr>
          <p:cNvPr id="3" name="Content Placeholder 2"/>
          <p:cNvSpPr>
            <a:spLocks noGrp="1"/>
          </p:cNvSpPr>
          <p:nvPr>
            <p:ph idx="1"/>
          </p:nvPr>
        </p:nvSpPr>
        <p:spPr/>
        <p:txBody>
          <a:bodyPr>
            <a:normAutofit fontScale="85000" lnSpcReduction="20000"/>
          </a:bodyPr>
          <a:lstStyle/>
          <a:p>
            <a:pPr marL="285750" indent="-285750">
              <a:lnSpc>
                <a:spcPct val="100000"/>
              </a:lnSpc>
              <a:spcBef>
                <a:spcPts val="0"/>
              </a:spcBef>
              <a:spcAft>
                <a:spcPts val="0"/>
              </a:spcAft>
              <a:buFont typeface="Arial" pitchFamily="34" charset="0"/>
              <a:buChar char="•"/>
            </a:pPr>
            <a:r>
              <a:rPr lang="en-US" sz="2800" dirty="0" smtClean="0">
                <a:solidFill>
                  <a:schemeClr val="tx1"/>
                </a:solidFill>
              </a:rPr>
              <a:t>Response rate:  10% </a:t>
            </a:r>
          </a:p>
          <a:p>
            <a:pPr marL="285750" indent="-285750">
              <a:lnSpc>
                <a:spcPct val="100000"/>
              </a:lnSpc>
              <a:spcBef>
                <a:spcPts val="0"/>
              </a:spcBef>
              <a:spcAft>
                <a:spcPts val="0"/>
              </a:spcAft>
              <a:buFont typeface="Arial" pitchFamily="34" charset="0"/>
              <a:buChar char="•"/>
            </a:pPr>
            <a:r>
              <a:rPr lang="en-US" sz="2800" dirty="0" smtClean="0">
                <a:solidFill>
                  <a:schemeClr val="tx1"/>
                </a:solidFill>
              </a:rPr>
              <a:t>Report knowing more:  32% </a:t>
            </a:r>
          </a:p>
          <a:p>
            <a:pPr marL="285750" indent="-285750">
              <a:lnSpc>
                <a:spcPct val="100000"/>
              </a:lnSpc>
              <a:spcBef>
                <a:spcPts val="0"/>
              </a:spcBef>
              <a:spcAft>
                <a:spcPts val="0"/>
              </a:spcAft>
              <a:buFont typeface="Arial" pitchFamily="34" charset="0"/>
              <a:buChar char="•"/>
            </a:pPr>
            <a:r>
              <a:rPr lang="en-US" sz="2800" dirty="0" smtClean="0">
                <a:solidFill>
                  <a:schemeClr val="tx1"/>
                </a:solidFill>
              </a:rPr>
              <a:t>Report more committed to act:  34% </a:t>
            </a:r>
          </a:p>
          <a:p>
            <a:pPr marL="285750" indent="-285750">
              <a:lnSpc>
                <a:spcPct val="100000"/>
              </a:lnSpc>
              <a:spcBef>
                <a:spcPts val="0"/>
              </a:spcBef>
              <a:spcAft>
                <a:spcPts val="0"/>
              </a:spcAft>
              <a:buFont typeface="Arial" pitchFamily="34" charset="0"/>
              <a:buChar char="•"/>
            </a:pPr>
            <a:r>
              <a:rPr lang="en-US" sz="2800" dirty="0" smtClean="0">
                <a:solidFill>
                  <a:schemeClr val="tx1"/>
                </a:solidFill>
              </a:rPr>
              <a:t>Encourage others:  32%</a:t>
            </a:r>
            <a:endParaRPr lang="en-US" sz="2800" dirty="0" smtClean="0">
              <a:solidFill>
                <a:schemeClr val="tx1"/>
              </a:solidFill>
              <a:cs typeface="Calibri" pitchFamily="34" charset="0"/>
            </a:endParaRPr>
          </a:p>
          <a:p>
            <a:pPr marL="342900" indent="-342900">
              <a:lnSpc>
                <a:spcPct val="100000"/>
              </a:lnSpc>
              <a:spcAft>
                <a:spcPts val="0"/>
              </a:spcAft>
              <a:buFont typeface="Arial" pitchFamily="34" charset="0"/>
              <a:buChar char="•"/>
              <a:defRPr/>
            </a:pPr>
            <a:endParaRPr lang="en-US" dirty="0" smtClean="0">
              <a:solidFill>
                <a:srgbClr val="2E3192"/>
              </a:solidFill>
              <a:cs typeface="Calibri" pitchFamily="34" charset="0"/>
            </a:endParaRPr>
          </a:p>
          <a:p>
            <a:pPr>
              <a:lnSpc>
                <a:spcPct val="100000"/>
              </a:lnSpc>
              <a:spcAft>
                <a:spcPts val="0"/>
              </a:spcAft>
              <a:defRPr/>
            </a:pPr>
            <a:endParaRPr lang="en-US" sz="1600" dirty="0" smtClean="0">
              <a:solidFill>
                <a:srgbClr val="2E3192"/>
              </a:solidFill>
              <a:cs typeface="Calibri" pitchFamily="34" charset="0"/>
            </a:endParaRPr>
          </a:p>
          <a:p>
            <a:pPr>
              <a:lnSpc>
                <a:spcPct val="100000"/>
              </a:lnSpc>
              <a:spcAft>
                <a:spcPts val="0"/>
              </a:spcAft>
              <a:defRPr/>
            </a:pPr>
            <a:endParaRPr lang="en-US" sz="1600" dirty="0">
              <a:solidFill>
                <a:srgbClr val="2E3192"/>
              </a:solidFill>
              <a:cs typeface="Calibri" pitchFamily="34" charset="0"/>
            </a:endParaRPr>
          </a:p>
          <a:p>
            <a:pPr>
              <a:lnSpc>
                <a:spcPct val="100000"/>
              </a:lnSpc>
              <a:spcAft>
                <a:spcPts val="0"/>
              </a:spcAft>
              <a:defRPr/>
            </a:pPr>
            <a:endParaRPr lang="en-US" sz="1600" dirty="0" smtClean="0">
              <a:solidFill>
                <a:srgbClr val="2E3192"/>
              </a:solidFill>
              <a:cs typeface="Calibri" pitchFamily="34" charset="0"/>
            </a:endParaRPr>
          </a:p>
          <a:p>
            <a:pPr>
              <a:lnSpc>
                <a:spcPct val="100000"/>
              </a:lnSpc>
              <a:spcAft>
                <a:spcPts val="0"/>
              </a:spcAft>
              <a:defRPr/>
            </a:pPr>
            <a:endParaRPr lang="en-US" sz="1600" dirty="0">
              <a:solidFill>
                <a:srgbClr val="2E3192"/>
              </a:solidFill>
              <a:cs typeface="Calibri" pitchFamily="34" charset="0"/>
            </a:endParaRPr>
          </a:p>
          <a:p>
            <a:pPr>
              <a:lnSpc>
                <a:spcPct val="100000"/>
              </a:lnSpc>
              <a:spcAft>
                <a:spcPts val="0"/>
              </a:spcAft>
              <a:defRPr/>
            </a:pPr>
            <a:endParaRPr lang="en-US" sz="1600" dirty="0" smtClean="0">
              <a:solidFill>
                <a:srgbClr val="2E3192"/>
              </a:solidFill>
              <a:cs typeface="Calibri" pitchFamily="34" charset="0"/>
            </a:endParaRPr>
          </a:p>
          <a:p>
            <a:pPr>
              <a:lnSpc>
                <a:spcPct val="100000"/>
              </a:lnSpc>
              <a:spcAft>
                <a:spcPts val="0"/>
              </a:spcAft>
              <a:defRPr/>
            </a:pPr>
            <a:endParaRPr lang="en-US" sz="1600" dirty="0" smtClean="0">
              <a:solidFill>
                <a:srgbClr val="2E3192"/>
              </a:solidFill>
              <a:cs typeface="Calibri" pitchFamily="34" charset="0"/>
            </a:endParaRPr>
          </a:p>
          <a:p>
            <a:pPr>
              <a:lnSpc>
                <a:spcPct val="100000"/>
              </a:lnSpc>
              <a:spcAft>
                <a:spcPts val="0"/>
              </a:spcAft>
              <a:defRPr/>
            </a:pPr>
            <a:endParaRPr lang="en-US" sz="1600" dirty="0">
              <a:solidFill>
                <a:srgbClr val="2E3192"/>
              </a:solidFill>
              <a:cs typeface="Calibri" pitchFamily="34" charset="0"/>
            </a:endParaRPr>
          </a:p>
          <a:p>
            <a:pPr>
              <a:lnSpc>
                <a:spcPct val="100000"/>
              </a:lnSpc>
              <a:spcAft>
                <a:spcPts val="0"/>
              </a:spcAft>
              <a:defRPr/>
            </a:pPr>
            <a:endParaRPr lang="en-US" sz="1600" dirty="0" smtClean="0">
              <a:solidFill>
                <a:srgbClr val="2E3192"/>
              </a:solidFill>
              <a:cs typeface="Calibri" pitchFamily="34" charset="0"/>
            </a:endParaRPr>
          </a:p>
          <a:p>
            <a:pPr>
              <a:lnSpc>
                <a:spcPct val="100000"/>
              </a:lnSpc>
              <a:spcAft>
                <a:spcPts val="0"/>
              </a:spcAft>
              <a:defRPr/>
            </a:pPr>
            <a:endParaRPr lang="en-US" sz="1600" dirty="0">
              <a:solidFill>
                <a:srgbClr val="2E3192"/>
              </a:solidFill>
              <a:cs typeface="Calibri" pitchFamily="34" charset="0"/>
            </a:endParaRPr>
          </a:p>
          <a:p>
            <a:pPr>
              <a:lnSpc>
                <a:spcPct val="100000"/>
              </a:lnSpc>
              <a:spcAft>
                <a:spcPts val="0"/>
              </a:spcAft>
              <a:defRPr/>
            </a:pPr>
            <a:endParaRPr lang="en-US" sz="1600" dirty="0" smtClean="0">
              <a:solidFill>
                <a:srgbClr val="2E3192"/>
              </a:solidFill>
              <a:cs typeface="Calibri" pitchFamily="34" charset="0"/>
            </a:endParaRPr>
          </a:p>
          <a:p>
            <a:pPr>
              <a:lnSpc>
                <a:spcPct val="100000"/>
              </a:lnSpc>
              <a:spcAft>
                <a:spcPts val="0"/>
              </a:spcAft>
              <a:defRPr/>
            </a:pPr>
            <a:endParaRPr lang="en-US" sz="1600" dirty="0">
              <a:solidFill>
                <a:srgbClr val="2E3192"/>
              </a:solidFill>
              <a:cs typeface="Calibri" pitchFamily="34" charset="0"/>
            </a:endParaRPr>
          </a:p>
          <a:p>
            <a:pPr>
              <a:lnSpc>
                <a:spcPct val="100000"/>
              </a:lnSpc>
              <a:spcAft>
                <a:spcPts val="0"/>
              </a:spcAft>
              <a:defRPr/>
            </a:pPr>
            <a:r>
              <a:rPr lang="en-US" sz="1600" b="1" dirty="0">
                <a:solidFill>
                  <a:schemeClr val="tx1"/>
                </a:solidFill>
              </a:rPr>
              <a:t>Pledge Impact (survey conducted 2013)</a:t>
            </a:r>
          </a:p>
          <a:p>
            <a:pPr>
              <a:lnSpc>
                <a:spcPct val="100000"/>
              </a:lnSpc>
              <a:spcAft>
                <a:spcPts val="0"/>
              </a:spcAft>
              <a:defRPr/>
            </a:pPr>
            <a:endParaRPr lang="en-US" sz="1600" dirty="0">
              <a:solidFill>
                <a:srgbClr val="2E3192"/>
              </a:solidFill>
              <a:cs typeface="Calibri" pitchFamily="34" charset="0"/>
            </a:endParaRPr>
          </a:p>
        </p:txBody>
      </p:sp>
      <p:pic>
        <p:nvPicPr>
          <p:cNvPr id="7"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626" t="21333" r="32136" b="12840"/>
          <a:stretch/>
        </p:blipFill>
        <p:spPr bwMode="auto">
          <a:xfrm>
            <a:off x="2865913" y="2892817"/>
            <a:ext cx="4178606" cy="25253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3939824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2B84016F-B10D-9A48-B93F-49BCEF681C17}" type="slidenum">
              <a:rPr lang="en-US" smtClean="0">
                <a:solidFill>
                  <a:prstClr val="black">
                    <a:tint val="75000"/>
                  </a:prstClr>
                </a:solidFill>
                <a:latin typeface="Calibri"/>
              </a:rPr>
              <a:pPr/>
              <a:t>15</a:t>
            </a:fld>
            <a:endParaRPr lang="en-US">
              <a:solidFill>
                <a:prstClr val="black">
                  <a:tint val="75000"/>
                </a:prstClr>
              </a:solidFill>
              <a:latin typeface="Calibri"/>
            </a:endParaRPr>
          </a:p>
        </p:txBody>
      </p:sp>
      <p:sp>
        <p:nvSpPr>
          <p:cNvPr id="5" name="Title 1"/>
          <p:cNvSpPr txBox="1">
            <a:spLocks/>
          </p:cNvSpPr>
          <p:nvPr/>
        </p:nvSpPr>
        <p:spPr>
          <a:xfrm>
            <a:off x="457200" y="0"/>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3600" b="1" kern="1200">
                <a:solidFill>
                  <a:schemeClr val="bg1"/>
                </a:solidFill>
                <a:latin typeface="+mj-lt"/>
                <a:ea typeface="+mj-ea"/>
                <a:cs typeface="+mj-cs"/>
              </a:defRPr>
            </a:lvl1pPr>
          </a:lstStyle>
          <a:p>
            <a:r>
              <a:rPr lang="en-US" smtClean="0"/>
              <a:t>Conclusions</a:t>
            </a:r>
            <a:endParaRPr lang="en-US" dirty="0"/>
          </a:p>
        </p:txBody>
      </p:sp>
      <p:sp>
        <p:nvSpPr>
          <p:cNvPr id="6" name="Content Placeholder 2"/>
          <p:cNvSpPr txBox="1">
            <a:spLocks/>
          </p:cNvSpPr>
          <p:nvPr/>
        </p:nvSpPr>
        <p:spPr>
          <a:xfrm>
            <a:off x="457199" y="1384748"/>
            <a:ext cx="7051183" cy="452596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Clr>
                <a:schemeClr val="accent1"/>
              </a:buClr>
              <a:buFont typeface="Arial" panose="020B0604020202020204" pitchFamily="34" charset="0"/>
              <a:buChar char="•"/>
              <a:defRPr sz="3200" kern="1200">
                <a:solidFill>
                  <a:schemeClr val="tx1">
                    <a:lumMod val="95000"/>
                    <a:lumOff val="5000"/>
                  </a:schemeClr>
                </a:solidFill>
                <a:latin typeface="+mn-lt"/>
                <a:ea typeface="+mn-ea"/>
                <a:cs typeface="+mn-cs"/>
              </a:defRPr>
            </a:lvl1pPr>
            <a:lvl2pPr marL="742950" indent="-285750" algn="l" defTabSz="457200" rtl="0" eaLnBrk="1" latinLnBrk="0" hangingPunct="1">
              <a:spcBef>
                <a:spcPct val="20000"/>
              </a:spcBef>
              <a:buClr>
                <a:schemeClr val="accent1"/>
              </a:buClr>
              <a:buFont typeface="Arial" panose="020B0604020202020204" pitchFamily="34" charset="0"/>
              <a:buChar char="•"/>
              <a:defRPr sz="2800" kern="1200">
                <a:solidFill>
                  <a:schemeClr val="tx1">
                    <a:lumMod val="95000"/>
                    <a:lumOff val="5000"/>
                  </a:schemeClr>
                </a:solidFill>
                <a:latin typeface="+mn-lt"/>
                <a:ea typeface="+mn-ea"/>
                <a:cs typeface="+mn-cs"/>
              </a:defRPr>
            </a:lvl2pPr>
            <a:lvl3pPr marL="1143000" indent="-228600" algn="l" defTabSz="457200" rtl="0" eaLnBrk="1" latinLnBrk="0" hangingPunct="1">
              <a:spcBef>
                <a:spcPct val="20000"/>
              </a:spcBef>
              <a:buClr>
                <a:schemeClr val="accent1"/>
              </a:buClr>
              <a:buFont typeface="Arial" panose="020B0604020202020204" pitchFamily="34" charset="0"/>
              <a:buChar char="•"/>
              <a:defRPr sz="2400" kern="1200">
                <a:solidFill>
                  <a:schemeClr val="tx1">
                    <a:lumMod val="95000"/>
                    <a:lumOff val="5000"/>
                  </a:schemeClr>
                </a:solidFill>
                <a:latin typeface="+mn-lt"/>
                <a:ea typeface="+mn-ea"/>
                <a:cs typeface="+mn-cs"/>
              </a:defRPr>
            </a:lvl3pPr>
            <a:lvl4pPr marL="1600200" indent="-228600" algn="l" defTabSz="457200" rtl="0" eaLnBrk="1" latinLnBrk="0" hangingPunct="1">
              <a:spcBef>
                <a:spcPct val="20000"/>
              </a:spcBef>
              <a:buClr>
                <a:schemeClr val="accent1"/>
              </a:buClr>
              <a:buFont typeface="Arial" panose="020B0604020202020204" pitchFamily="34" charset="0"/>
              <a:buChar char="•"/>
              <a:defRPr sz="2000" kern="1200">
                <a:solidFill>
                  <a:schemeClr val="tx1">
                    <a:lumMod val="95000"/>
                    <a:lumOff val="5000"/>
                  </a:schemeClr>
                </a:solidFill>
                <a:latin typeface="+mn-lt"/>
                <a:ea typeface="+mn-ea"/>
                <a:cs typeface="+mn-cs"/>
              </a:defRPr>
            </a:lvl4pPr>
            <a:lvl5pPr marL="2057400" indent="-228600" algn="l" defTabSz="457200" rtl="0" eaLnBrk="1" latinLnBrk="0" hangingPunct="1">
              <a:spcBef>
                <a:spcPct val="20000"/>
              </a:spcBef>
              <a:buClr>
                <a:schemeClr val="accent1"/>
              </a:buClr>
              <a:buFont typeface="Arial" panose="020B0604020202020204" pitchFamily="34" charset="0"/>
              <a:buChar char="•"/>
              <a:defRPr sz="2000" kern="1200">
                <a:solidFill>
                  <a:schemeClr val="tx1">
                    <a:lumMod val="95000"/>
                    <a:lumOff val="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800" dirty="0" smtClean="0">
                <a:solidFill>
                  <a:schemeClr val="tx1"/>
                </a:solidFill>
              </a:rPr>
              <a:t>Behavioral strategies can make a difference</a:t>
            </a:r>
          </a:p>
          <a:p>
            <a:r>
              <a:rPr lang="en-US" sz="2800" dirty="0" smtClean="0">
                <a:solidFill>
                  <a:schemeClr val="tx1"/>
                </a:solidFill>
              </a:rPr>
              <a:t>Proven through research, testing and evaluation</a:t>
            </a:r>
          </a:p>
          <a:p>
            <a:r>
              <a:rPr lang="en-US" sz="2800" dirty="0" smtClean="0">
                <a:solidFill>
                  <a:schemeClr val="tx1"/>
                </a:solidFill>
              </a:rPr>
              <a:t>Key Approaches:</a:t>
            </a:r>
            <a:r>
              <a:rPr lang="en-US" sz="2400" dirty="0" smtClean="0">
                <a:solidFill>
                  <a:schemeClr val="tx1"/>
                </a:solidFill>
              </a:rPr>
              <a:t> </a:t>
            </a:r>
          </a:p>
          <a:p>
            <a:pPr lvl="1"/>
            <a:r>
              <a:rPr lang="en-US" sz="2400" dirty="0" smtClean="0">
                <a:solidFill>
                  <a:schemeClr val="tx1"/>
                </a:solidFill>
              </a:rPr>
              <a:t>Convenience </a:t>
            </a:r>
          </a:p>
          <a:p>
            <a:pPr lvl="1"/>
            <a:r>
              <a:rPr lang="en-US" sz="2400" dirty="0" smtClean="0">
                <a:solidFill>
                  <a:schemeClr val="tx1"/>
                </a:solidFill>
              </a:rPr>
              <a:t>Communication </a:t>
            </a:r>
          </a:p>
          <a:p>
            <a:pPr lvl="2"/>
            <a:r>
              <a:rPr lang="en-US" sz="2000" dirty="0" smtClean="0">
                <a:solidFill>
                  <a:schemeClr val="tx1"/>
                </a:solidFill>
              </a:rPr>
              <a:t>Be positive</a:t>
            </a:r>
          </a:p>
          <a:p>
            <a:pPr lvl="2"/>
            <a:r>
              <a:rPr lang="en-US" sz="2000" dirty="0" smtClean="0">
                <a:solidFill>
                  <a:schemeClr val="tx1"/>
                </a:solidFill>
              </a:rPr>
              <a:t>Keep it simple</a:t>
            </a:r>
          </a:p>
          <a:p>
            <a:pPr lvl="1"/>
            <a:r>
              <a:rPr lang="en-US" sz="2400" dirty="0" smtClean="0">
                <a:solidFill>
                  <a:schemeClr val="tx1"/>
                </a:solidFill>
              </a:rPr>
              <a:t>Consistency</a:t>
            </a:r>
          </a:p>
          <a:p>
            <a:endParaRPr lang="en-US" dirty="0" smtClean="0"/>
          </a:p>
          <a:p>
            <a:endParaRPr lang="en-US" dirty="0"/>
          </a:p>
        </p:txBody>
      </p:sp>
      <p:pic>
        <p:nvPicPr>
          <p:cNvPr id="7" name="Picture 6" descr="551487_4396201915770_1374501781_n.jpg"/>
          <p:cNvPicPr>
            <a:picLocks noChangeAspect="1"/>
          </p:cNvPicPr>
          <p:nvPr/>
        </p:nvPicPr>
        <p:blipFill>
          <a:blip r:embed="rId3"/>
          <a:srcRect l="10946" r="4865"/>
          <a:stretch>
            <a:fillRect/>
          </a:stretch>
        </p:blipFill>
        <p:spPr>
          <a:xfrm>
            <a:off x="5074276" y="2596342"/>
            <a:ext cx="3720455" cy="3314369"/>
          </a:xfrm>
          <a:prstGeom prst="rect">
            <a:avLst/>
          </a:prstGeom>
        </p:spPr>
      </p:pic>
    </p:spTree>
    <p:extLst>
      <p:ext uri="{BB962C8B-B14F-4D97-AF65-F5344CB8AC3E}">
        <p14:creationId xmlns:p14="http://schemas.microsoft.com/office/powerpoint/2010/main" val="240106368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2B84016F-B10D-9A48-B93F-49BCEF681C17}" type="slidenum">
              <a:rPr lang="en-US" smtClean="0">
                <a:solidFill>
                  <a:prstClr val="black">
                    <a:tint val="75000"/>
                  </a:prstClr>
                </a:solidFill>
                <a:latin typeface="Calibri"/>
              </a:rPr>
              <a:pPr/>
              <a:t>16</a:t>
            </a:fld>
            <a:endParaRPr lang="en-US">
              <a:solidFill>
                <a:prstClr val="black">
                  <a:tint val="75000"/>
                </a:prstClr>
              </a:solidFill>
              <a:latin typeface="Calibri"/>
            </a:endParaRPr>
          </a:p>
        </p:txBody>
      </p:sp>
      <p:sp>
        <p:nvSpPr>
          <p:cNvPr id="4" name="Title 1"/>
          <p:cNvSpPr>
            <a:spLocks noGrp="1"/>
          </p:cNvSpPr>
          <p:nvPr>
            <p:ph type="title"/>
          </p:nvPr>
        </p:nvSpPr>
        <p:spPr>
          <a:xfrm>
            <a:off x="457200" y="0"/>
            <a:ext cx="8229600" cy="1143000"/>
          </a:xfrm>
        </p:spPr>
        <p:txBody>
          <a:bodyPr/>
          <a:lstStyle/>
          <a:p>
            <a:r>
              <a:rPr lang="en-US" dirty="0" smtClean="0"/>
              <a:t>National Recycling PSA Campaign</a:t>
            </a:r>
            <a:endParaRPr lang="en-US" dirty="0"/>
          </a:p>
        </p:txBody>
      </p:sp>
      <p:sp>
        <p:nvSpPr>
          <p:cNvPr id="5" name="Content Placeholder 2"/>
          <p:cNvSpPr>
            <a:spLocks noGrp="1"/>
          </p:cNvSpPr>
          <p:nvPr>
            <p:ph idx="1"/>
          </p:nvPr>
        </p:nvSpPr>
        <p:spPr>
          <a:xfrm>
            <a:off x="169332" y="1270659"/>
            <a:ext cx="3869267" cy="4797631"/>
          </a:xfrm>
        </p:spPr>
        <p:txBody>
          <a:bodyPr>
            <a:normAutofit/>
          </a:bodyPr>
          <a:lstStyle/>
          <a:p>
            <a:pPr marL="0" indent="0">
              <a:buNone/>
            </a:pPr>
            <a:endParaRPr lang="en-US" sz="1050" b="1" dirty="0" smtClean="0">
              <a:solidFill>
                <a:srgbClr val="2E3192"/>
              </a:solidFill>
            </a:endParaRPr>
          </a:p>
          <a:p>
            <a:pPr marL="0" indent="0">
              <a:buNone/>
            </a:pPr>
            <a:r>
              <a:rPr lang="en-US" sz="2400" b="1" dirty="0" smtClean="0">
                <a:solidFill>
                  <a:schemeClr val="tx1"/>
                </a:solidFill>
              </a:rPr>
              <a:t>Increase</a:t>
            </a:r>
            <a:r>
              <a:rPr lang="en-US" sz="2400" dirty="0" smtClean="0">
                <a:solidFill>
                  <a:schemeClr val="tx1"/>
                </a:solidFill>
              </a:rPr>
              <a:t> recycling </a:t>
            </a:r>
            <a:r>
              <a:rPr lang="en-US" sz="2400" b="1" dirty="0">
                <a:solidFill>
                  <a:schemeClr val="tx1"/>
                </a:solidFill>
              </a:rPr>
              <a:t>participation </a:t>
            </a:r>
            <a:r>
              <a:rPr lang="en-US" sz="2400" dirty="0">
                <a:solidFill>
                  <a:schemeClr val="tx1"/>
                </a:solidFill>
              </a:rPr>
              <a:t>by creating strong </a:t>
            </a:r>
            <a:r>
              <a:rPr lang="en-US" sz="2400" b="1" dirty="0">
                <a:solidFill>
                  <a:schemeClr val="tx1"/>
                </a:solidFill>
              </a:rPr>
              <a:t>passion </a:t>
            </a:r>
            <a:r>
              <a:rPr lang="en-US" sz="2400" dirty="0">
                <a:solidFill>
                  <a:schemeClr val="tx1"/>
                </a:solidFill>
              </a:rPr>
              <a:t>and </a:t>
            </a:r>
            <a:r>
              <a:rPr lang="en-US" sz="2400" b="1" dirty="0">
                <a:solidFill>
                  <a:schemeClr val="tx1"/>
                </a:solidFill>
              </a:rPr>
              <a:t>reason</a:t>
            </a:r>
            <a:r>
              <a:rPr lang="en-US" sz="2400" dirty="0">
                <a:solidFill>
                  <a:schemeClr val="tx1"/>
                </a:solidFill>
              </a:rPr>
              <a:t> to believe in </a:t>
            </a:r>
            <a:r>
              <a:rPr lang="en-US" sz="2400" dirty="0" smtClean="0">
                <a:solidFill>
                  <a:schemeClr val="tx1"/>
                </a:solidFill>
              </a:rPr>
              <a:t>recycling</a:t>
            </a:r>
            <a:endParaRPr lang="en-US" sz="2400" dirty="0">
              <a:solidFill>
                <a:schemeClr val="tx1"/>
              </a:solidFill>
            </a:endParaRPr>
          </a:p>
          <a:p>
            <a:endParaRPr lang="en-US" dirty="0">
              <a:solidFill>
                <a:srgbClr val="233E99"/>
              </a:solidFill>
            </a:endParaRPr>
          </a:p>
          <a:p>
            <a:endParaRPr lang="en-US" dirty="0"/>
          </a:p>
          <a:p>
            <a:pPr marL="0" indent="0">
              <a:buNone/>
            </a:pPr>
            <a:endParaRPr lang="en-US" sz="2000" dirty="0"/>
          </a:p>
        </p:txBody>
      </p:sp>
      <p:pic>
        <p:nvPicPr>
          <p:cNvPr id="6" name="Picture 2" descr="Royalty-free Image: Family Working Together in Community Recycling Effort Vt"/>
          <p:cNvPicPr>
            <a:picLocks noChangeAspect="1" noChangeArrowheads="1"/>
          </p:cNvPicPr>
          <p:nvPr/>
        </p:nvPicPr>
        <p:blipFill>
          <a:blip r:embed="rId3" cstate="print"/>
          <a:srcRect t="7786"/>
          <a:stretch>
            <a:fillRect/>
          </a:stretch>
        </p:blipFill>
        <p:spPr bwMode="auto">
          <a:xfrm>
            <a:off x="5341883" y="1441561"/>
            <a:ext cx="3344917" cy="4626729"/>
          </a:xfrm>
          <a:prstGeom prst="rect">
            <a:avLst/>
          </a:prstGeom>
          <a:noFill/>
        </p:spPr>
      </p:pic>
      <p:pic>
        <p:nvPicPr>
          <p:cNvPr id="7" name="Picture 2" descr="http://1000logos.free.fr/A/AD_Council_logo.gif"/>
          <p:cNvPicPr>
            <a:picLocks noChangeAspect="1" noChangeArrowheads="1"/>
          </p:cNvPicPr>
          <p:nvPr/>
        </p:nvPicPr>
        <p:blipFill>
          <a:blip r:embed="rId4" cstate="print"/>
          <a:srcRect/>
          <a:stretch>
            <a:fillRect/>
          </a:stretch>
        </p:blipFill>
        <p:spPr bwMode="auto">
          <a:xfrm>
            <a:off x="1109599" y="3800898"/>
            <a:ext cx="1618339" cy="1618341"/>
          </a:xfrm>
          <a:prstGeom prst="rect">
            <a:avLst/>
          </a:prstGeom>
          <a:noFill/>
        </p:spPr>
      </p:pic>
    </p:spTree>
    <p:extLst>
      <p:ext uri="{BB962C8B-B14F-4D97-AF65-F5344CB8AC3E}">
        <p14:creationId xmlns:p14="http://schemas.microsoft.com/office/powerpoint/2010/main" val="15193725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Campaign Goals</a:t>
            </a:r>
            <a:endParaRPr lang="en-US" dirty="0"/>
          </a:p>
        </p:txBody>
      </p:sp>
      <p:sp>
        <p:nvSpPr>
          <p:cNvPr id="5" name="Content Placeholder 4"/>
          <p:cNvSpPr>
            <a:spLocks noGrp="1"/>
          </p:cNvSpPr>
          <p:nvPr>
            <p:ph idx="1"/>
          </p:nvPr>
        </p:nvSpPr>
        <p:spPr/>
        <p:txBody>
          <a:bodyPr>
            <a:normAutofit/>
          </a:bodyPr>
          <a:lstStyle/>
          <a:p>
            <a:r>
              <a:rPr lang="en-US" sz="2400" b="1" dirty="0" smtClean="0">
                <a:solidFill>
                  <a:schemeClr val="tx1"/>
                </a:solidFill>
              </a:rPr>
              <a:t>Increase</a:t>
            </a:r>
            <a:r>
              <a:rPr lang="en-US" sz="2400" dirty="0" smtClean="0">
                <a:solidFill>
                  <a:schemeClr val="tx1"/>
                </a:solidFill>
              </a:rPr>
              <a:t> recycling participation</a:t>
            </a:r>
          </a:p>
          <a:p>
            <a:r>
              <a:rPr lang="en-US" sz="2400" b="1" dirty="0" smtClean="0">
                <a:solidFill>
                  <a:schemeClr val="tx1"/>
                </a:solidFill>
              </a:rPr>
              <a:t>Educate</a:t>
            </a:r>
            <a:r>
              <a:rPr lang="en-US" sz="2400" dirty="0" smtClean="0">
                <a:solidFill>
                  <a:schemeClr val="tx1"/>
                </a:solidFill>
              </a:rPr>
              <a:t> and </a:t>
            </a:r>
            <a:r>
              <a:rPr lang="en-US" sz="2400" b="1" dirty="0" smtClean="0">
                <a:solidFill>
                  <a:schemeClr val="tx1"/>
                </a:solidFill>
              </a:rPr>
              <a:t>motivate</a:t>
            </a:r>
            <a:r>
              <a:rPr lang="en-US" sz="2400" dirty="0" smtClean="0">
                <a:solidFill>
                  <a:schemeClr val="tx1"/>
                </a:solidFill>
              </a:rPr>
              <a:t> people to recycle more</a:t>
            </a:r>
          </a:p>
          <a:p>
            <a:r>
              <a:rPr lang="en-US" sz="2400" b="1" dirty="0" smtClean="0">
                <a:solidFill>
                  <a:schemeClr val="tx1"/>
                </a:solidFill>
              </a:rPr>
              <a:t>Transform</a:t>
            </a:r>
            <a:r>
              <a:rPr lang="en-US" sz="2400" dirty="0" smtClean="0">
                <a:solidFill>
                  <a:schemeClr val="tx1"/>
                </a:solidFill>
              </a:rPr>
              <a:t> recycling into a daily social norm</a:t>
            </a:r>
          </a:p>
          <a:p>
            <a:r>
              <a:rPr lang="en-US" sz="2400" b="1" dirty="0" smtClean="0">
                <a:solidFill>
                  <a:schemeClr val="tx1"/>
                </a:solidFill>
              </a:rPr>
              <a:t>Provide</a:t>
            </a:r>
            <a:r>
              <a:rPr lang="en-US" sz="2400" dirty="0" smtClean="0">
                <a:solidFill>
                  <a:schemeClr val="tx1"/>
                </a:solidFill>
              </a:rPr>
              <a:t> tools to inform people how &amp; where to make recycling happen</a:t>
            </a:r>
          </a:p>
          <a:p>
            <a:pPr marL="0" indent="0">
              <a:buNone/>
            </a:pPr>
            <a:endParaRPr lang="en-US" sz="2400" dirty="0" smtClean="0">
              <a:solidFill>
                <a:schemeClr val="tx1"/>
              </a:solidFill>
            </a:endParaRPr>
          </a:p>
          <a:p>
            <a:pPr>
              <a:spcBef>
                <a:spcPts val="0"/>
              </a:spcBef>
            </a:pPr>
            <a:endParaRPr lang="en-US" sz="2400" dirty="0" smtClean="0">
              <a:solidFill>
                <a:schemeClr val="tx1"/>
              </a:solidFill>
            </a:endParaRPr>
          </a:p>
          <a:p>
            <a:pPr marL="0" indent="0">
              <a:spcBef>
                <a:spcPts val="0"/>
              </a:spcBef>
              <a:buNone/>
            </a:pPr>
            <a:r>
              <a:rPr lang="en-US" sz="2400" dirty="0" smtClean="0">
                <a:solidFill>
                  <a:schemeClr val="tx1"/>
                </a:solidFill>
              </a:rPr>
              <a:t>Call </a:t>
            </a:r>
            <a:r>
              <a:rPr lang="en-US" sz="2400" dirty="0">
                <a:solidFill>
                  <a:schemeClr val="tx1"/>
                </a:solidFill>
              </a:rPr>
              <a:t>to Action</a:t>
            </a:r>
          </a:p>
          <a:p>
            <a:pPr>
              <a:spcBef>
                <a:spcPts val="0"/>
              </a:spcBef>
            </a:pPr>
            <a:r>
              <a:rPr lang="en-US" sz="2400" dirty="0">
                <a:solidFill>
                  <a:schemeClr val="tx1"/>
                </a:solidFill>
                <a:cs typeface="Lucida Sans Unicode" pitchFamily="34" charset="0"/>
              </a:rPr>
              <a:t>Give your garbage another life.</a:t>
            </a:r>
          </a:p>
          <a:p>
            <a:endParaRPr lang="en-US" sz="2400" dirty="0" smtClean="0">
              <a:solidFill>
                <a:schemeClr val="tx1"/>
              </a:solidFill>
            </a:endParaRPr>
          </a:p>
          <a:p>
            <a:endParaRPr lang="en-US" sz="2400" dirty="0">
              <a:solidFill>
                <a:schemeClr val="tx1"/>
              </a:solidFill>
            </a:endParaRPr>
          </a:p>
        </p:txBody>
      </p:sp>
      <p:sp>
        <p:nvSpPr>
          <p:cNvPr id="4" name="Slide Number Placeholder 3"/>
          <p:cNvSpPr>
            <a:spLocks noGrp="1"/>
          </p:cNvSpPr>
          <p:nvPr>
            <p:ph type="sldNum" sz="quarter" idx="12"/>
          </p:nvPr>
        </p:nvSpPr>
        <p:spPr/>
        <p:txBody>
          <a:bodyPr/>
          <a:lstStyle/>
          <a:p>
            <a:fld id="{FEA3D4DB-F8C1-4D30-8DCC-677800F8CB47}" type="slidenum">
              <a:rPr lang="en-US" smtClean="0"/>
              <a:pPr/>
              <a:t>17</a:t>
            </a:fld>
            <a:endParaRPr lang="en-US"/>
          </a:p>
        </p:txBody>
      </p:sp>
      <p:pic>
        <p:nvPicPr>
          <p:cNvPr id="6" name="Picture 12" descr="Royalty-free Image: Man sitting by recycling bi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85332" y="3874252"/>
            <a:ext cx="4114799" cy="2152357"/>
          </a:xfrm>
          <a:prstGeom prst="rect">
            <a:avLst/>
          </a:prstGeom>
          <a:noFill/>
        </p:spPr>
      </p:pic>
    </p:spTree>
    <p:extLst>
      <p:ext uri="{BB962C8B-B14F-4D97-AF65-F5344CB8AC3E}">
        <p14:creationId xmlns:p14="http://schemas.microsoft.com/office/powerpoint/2010/main" val="192725629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PSA:  Journey</a:t>
            </a:r>
            <a:endParaRPr lang="en-US" dirty="0"/>
          </a:p>
        </p:txBody>
      </p:sp>
      <p:pic>
        <p:nvPicPr>
          <p:cNvPr id="4" name="I_Want_To_Be_Recycled__-_Journey_60.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549275" y="1600200"/>
            <a:ext cx="8045450" cy="4525963"/>
          </a:xfrm>
        </p:spPr>
      </p:pic>
    </p:spTree>
    <p:extLst>
      <p:ext uri="{BB962C8B-B14F-4D97-AF65-F5344CB8AC3E}">
        <p14:creationId xmlns:p14="http://schemas.microsoft.com/office/powerpoint/2010/main" val="2736080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fullScrn="1">
              <p:cMediaNode vol="80000">
                <p:cTn id="7" fill="hold" display="0">
                  <p:stCondLst>
                    <p:cond delay="indefinite"/>
                  </p:stCondLst>
                </p:cTn>
                <p:tgtEl>
                  <p:spTgt spid="4"/>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Superhero :30</a:t>
            </a:r>
            <a:endParaRPr lang="en-US" sz="4000" dirty="0"/>
          </a:p>
        </p:txBody>
      </p:sp>
      <p:sp>
        <p:nvSpPr>
          <p:cNvPr id="7" name="Content Placeholder 6"/>
          <p:cNvSpPr>
            <a:spLocks noGrp="1"/>
          </p:cNvSpPr>
          <p:nvPr>
            <p:ph idx="1"/>
          </p:nvPr>
        </p:nvSpPr>
        <p:spPr/>
        <p:txBody>
          <a:bodyPr/>
          <a:lstStyle/>
          <a:p>
            <a:endParaRPr lang="en-US"/>
          </a:p>
        </p:txBody>
      </p:sp>
      <p:sp>
        <p:nvSpPr>
          <p:cNvPr id="5" name="Slide Number Placeholder 4"/>
          <p:cNvSpPr>
            <a:spLocks noGrp="1"/>
          </p:cNvSpPr>
          <p:nvPr>
            <p:ph type="sldNum" sz="quarter" idx="12"/>
          </p:nvPr>
        </p:nvSpPr>
        <p:spPr/>
        <p:txBody>
          <a:bodyPr/>
          <a:lstStyle/>
          <a:p>
            <a:fld id="{FEA3D4DB-F8C1-4D30-8DCC-677800F8CB47}" type="slidenum">
              <a:rPr lang="en-US" smtClean="0"/>
              <a:pPr/>
              <a:t>19</a:t>
            </a:fld>
            <a:endParaRPr lang="en-US" dirty="0"/>
          </a:p>
        </p:txBody>
      </p:sp>
      <p:pic>
        <p:nvPicPr>
          <p:cNvPr id="3" name="Hero-MixV2.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57200" y="1282920"/>
            <a:ext cx="8313682" cy="4676446"/>
          </a:xfrm>
          <a:prstGeom prst="rect">
            <a:avLst/>
          </a:prstGeom>
        </p:spPr>
      </p:pic>
    </p:spTree>
    <p:extLst>
      <p:ext uri="{BB962C8B-B14F-4D97-AF65-F5344CB8AC3E}">
        <p14:creationId xmlns:p14="http://schemas.microsoft.com/office/powerpoint/2010/main" val="28913892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Objectives</a:t>
            </a:r>
            <a:endParaRPr lang="en-US" dirty="0"/>
          </a:p>
        </p:txBody>
      </p:sp>
      <p:sp>
        <p:nvSpPr>
          <p:cNvPr id="3" name="Content Placeholder 2"/>
          <p:cNvSpPr>
            <a:spLocks noGrp="1"/>
          </p:cNvSpPr>
          <p:nvPr>
            <p:ph idx="1"/>
          </p:nvPr>
        </p:nvSpPr>
        <p:spPr>
          <a:xfrm>
            <a:off x="307074" y="1307517"/>
            <a:ext cx="8229600" cy="4525963"/>
          </a:xfrm>
        </p:spPr>
        <p:txBody>
          <a:bodyPr/>
          <a:lstStyle/>
          <a:p>
            <a:r>
              <a:rPr lang="en-US" dirty="0" smtClean="0"/>
              <a:t>Hear about your challenges</a:t>
            </a:r>
          </a:p>
          <a:p>
            <a:r>
              <a:rPr lang="en-US" dirty="0" smtClean="0"/>
              <a:t>Share:</a:t>
            </a:r>
          </a:p>
          <a:p>
            <a:pPr lvl="1"/>
            <a:r>
              <a:rPr lang="en-US" dirty="0" smtClean="0"/>
              <a:t>education and behavior change strategies</a:t>
            </a:r>
          </a:p>
          <a:p>
            <a:pPr lvl="1"/>
            <a:r>
              <a:rPr lang="en-US" dirty="0" smtClean="0"/>
              <a:t>Reduce and reuse ideas</a:t>
            </a:r>
          </a:p>
          <a:p>
            <a:r>
              <a:rPr lang="en-US" dirty="0" smtClean="0"/>
              <a:t>Identify FREE tools and resources to support improving recycling</a:t>
            </a:r>
          </a:p>
          <a:p>
            <a:endParaRPr lang="en-US" dirty="0"/>
          </a:p>
        </p:txBody>
      </p:sp>
    </p:spTree>
    <p:extLst>
      <p:ext uri="{BB962C8B-B14F-4D97-AF65-F5344CB8AC3E}">
        <p14:creationId xmlns:p14="http://schemas.microsoft.com/office/powerpoint/2010/main" val="27111335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0" y="1483021"/>
            <a:ext cx="9144000" cy="4219283"/>
            <a:chOff x="0" y="1359196"/>
            <a:chExt cx="9132706" cy="4219283"/>
          </a:xfrm>
        </p:grpSpPr>
        <p:pic>
          <p:nvPicPr>
            <p:cNvPr id="7"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1359196"/>
              <a:ext cx="9132706" cy="42192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273422" y="4856495"/>
              <a:ext cx="3248024" cy="503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6" name="Rectangle 5"/>
          <p:cNvSpPr/>
          <p:nvPr/>
        </p:nvSpPr>
        <p:spPr>
          <a:xfrm>
            <a:off x="390524" y="1483021"/>
            <a:ext cx="3543301" cy="4211783"/>
          </a:xfrm>
          <a:prstGeom prst="rect">
            <a:avLst/>
          </a:prstGeom>
          <a:solidFill>
            <a:schemeClr val="tx1">
              <a:alpha val="43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smtClean="0">
              <a:solidFill>
                <a:schemeClr val="bg2"/>
              </a:solidFill>
            </a:endParaRPr>
          </a:p>
        </p:txBody>
      </p:sp>
      <p:sp>
        <p:nvSpPr>
          <p:cNvPr id="2" name="Title 1"/>
          <p:cNvSpPr>
            <a:spLocks noGrp="1"/>
          </p:cNvSpPr>
          <p:nvPr>
            <p:ph type="title"/>
          </p:nvPr>
        </p:nvSpPr>
        <p:spPr/>
        <p:txBody>
          <a:bodyPr>
            <a:normAutofit/>
          </a:bodyPr>
          <a:lstStyle/>
          <a:p>
            <a:r>
              <a:rPr lang="en-US" dirty="0" smtClean="0"/>
              <a:t>Campaign Results Overview</a:t>
            </a:r>
            <a:endParaRPr lang="en-US" dirty="0"/>
          </a:p>
        </p:txBody>
      </p:sp>
      <p:sp>
        <p:nvSpPr>
          <p:cNvPr id="3" name="Slide Number Placeholder 2"/>
          <p:cNvSpPr>
            <a:spLocks noGrp="1"/>
          </p:cNvSpPr>
          <p:nvPr>
            <p:ph type="sldNum" sz="quarter" idx="12"/>
          </p:nvPr>
        </p:nvSpPr>
        <p:spPr/>
        <p:txBody>
          <a:bodyPr/>
          <a:lstStyle/>
          <a:p>
            <a:fld id="{3ABA73B6-3AA0-4F19-82F5-C8EAE605FC2D}" type="slidenum">
              <a:rPr lang="en-US" smtClean="0"/>
              <a:pPr/>
              <a:t>20</a:t>
            </a:fld>
            <a:endParaRPr lang="en-US" dirty="0"/>
          </a:p>
        </p:txBody>
      </p:sp>
      <p:sp>
        <p:nvSpPr>
          <p:cNvPr id="9" name="TextBox 8"/>
          <p:cNvSpPr txBox="1"/>
          <p:nvPr/>
        </p:nvSpPr>
        <p:spPr>
          <a:xfrm>
            <a:off x="572982" y="4955771"/>
            <a:ext cx="2300298" cy="193899"/>
          </a:xfrm>
          <a:prstGeom prst="rect">
            <a:avLst/>
          </a:prstGeom>
          <a:noFill/>
          <a:effectLst>
            <a:outerShdw blurRad="50800" dist="38100" dir="8100000" algn="tr" rotWithShape="0">
              <a:prstClr val="black">
                <a:alpha val="40000"/>
              </a:prstClr>
            </a:outerShdw>
          </a:effectLst>
        </p:spPr>
        <p:txBody>
          <a:bodyPr wrap="square" lIns="0" tIns="0" rIns="0" bIns="0" rtlCol="0">
            <a:spAutoFit/>
          </a:bodyPr>
          <a:lstStyle/>
          <a:p>
            <a:pPr>
              <a:lnSpc>
                <a:spcPct val="90000"/>
              </a:lnSpc>
            </a:pPr>
            <a:r>
              <a:rPr lang="en-US" sz="1400" dirty="0">
                <a:solidFill>
                  <a:schemeClr val="bg1"/>
                </a:solidFill>
              </a:rPr>
              <a:t>V</a:t>
            </a:r>
            <a:r>
              <a:rPr lang="en-US" sz="1400" dirty="0" smtClean="0">
                <a:solidFill>
                  <a:schemeClr val="bg1"/>
                </a:solidFill>
              </a:rPr>
              <a:t>isitors to Website</a:t>
            </a:r>
          </a:p>
        </p:txBody>
      </p:sp>
      <p:sp>
        <p:nvSpPr>
          <p:cNvPr id="11" name="TextBox 10"/>
          <p:cNvSpPr txBox="1"/>
          <p:nvPr/>
        </p:nvSpPr>
        <p:spPr>
          <a:xfrm>
            <a:off x="559740" y="3628510"/>
            <a:ext cx="2565683" cy="193899"/>
          </a:xfrm>
          <a:prstGeom prst="rect">
            <a:avLst/>
          </a:prstGeom>
          <a:noFill/>
          <a:effectLst>
            <a:outerShdw blurRad="50800" dist="38100" dir="8100000" algn="tr" rotWithShape="0">
              <a:prstClr val="black">
                <a:alpha val="40000"/>
              </a:prstClr>
            </a:outerShdw>
          </a:effectLst>
        </p:spPr>
        <p:txBody>
          <a:bodyPr wrap="square" lIns="0" tIns="0" rIns="0" bIns="0" rtlCol="0">
            <a:spAutoFit/>
          </a:bodyPr>
          <a:lstStyle/>
          <a:p>
            <a:pPr>
              <a:lnSpc>
                <a:spcPct val="90000"/>
              </a:lnSpc>
            </a:pPr>
            <a:r>
              <a:rPr lang="en-US" sz="1400" dirty="0">
                <a:solidFill>
                  <a:schemeClr val="bg1"/>
                </a:solidFill>
              </a:rPr>
              <a:t>H</a:t>
            </a:r>
            <a:r>
              <a:rPr lang="en-US" sz="1400" dirty="0" smtClean="0">
                <a:solidFill>
                  <a:schemeClr val="bg1"/>
                </a:solidFill>
              </a:rPr>
              <a:t>ave </a:t>
            </a:r>
            <a:r>
              <a:rPr lang="en-US" sz="1400" dirty="0">
                <a:solidFill>
                  <a:schemeClr val="bg1"/>
                </a:solidFill>
              </a:rPr>
              <a:t>seen/heard the campaign </a:t>
            </a:r>
          </a:p>
        </p:txBody>
      </p:sp>
      <p:sp>
        <p:nvSpPr>
          <p:cNvPr id="12" name="TextBox 11"/>
          <p:cNvSpPr txBox="1"/>
          <p:nvPr/>
        </p:nvSpPr>
        <p:spPr>
          <a:xfrm>
            <a:off x="537086" y="3081398"/>
            <a:ext cx="2012886" cy="615553"/>
          </a:xfrm>
          <a:prstGeom prst="rect">
            <a:avLst/>
          </a:prstGeom>
          <a:noFill/>
          <a:effectLst>
            <a:outerShdw blurRad="50800" dist="38100" dir="8100000" algn="tr" rotWithShape="0">
              <a:prstClr val="black">
                <a:alpha val="40000"/>
              </a:prstClr>
            </a:outerShdw>
          </a:effectLst>
        </p:spPr>
        <p:txBody>
          <a:bodyPr wrap="square" lIns="0" tIns="0" rIns="0" bIns="0" rtlCol="0">
            <a:spAutoFit/>
          </a:bodyPr>
          <a:lstStyle/>
          <a:p>
            <a:r>
              <a:rPr lang="en-US" sz="4000" dirty="0" smtClean="0">
                <a:solidFill>
                  <a:schemeClr val="bg1"/>
                </a:solidFill>
              </a:rPr>
              <a:t>38%</a:t>
            </a:r>
            <a:endParaRPr lang="en-US" sz="2000" dirty="0" smtClean="0">
              <a:solidFill>
                <a:schemeClr val="bg1"/>
              </a:solidFill>
            </a:endParaRPr>
          </a:p>
        </p:txBody>
      </p:sp>
      <p:sp>
        <p:nvSpPr>
          <p:cNvPr id="14" name="TextBox 13"/>
          <p:cNvSpPr txBox="1"/>
          <p:nvPr/>
        </p:nvSpPr>
        <p:spPr>
          <a:xfrm>
            <a:off x="505828" y="1528861"/>
            <a:ext cx="2012886" cy="615553"/>
          </a:xfrm>
          <a:prstGeom prst="rect">
            <a:avLst/>
          </a:prstGeom>
          <a:noFill/>
          <a:effectLst>
            <a:outerShdw blurRad="50800" dist="38100" dir="8100000" algn="tr" rotWithShape="0">
              <a:prstClr val="black">
                <a:alpha val="40000"/>
              </a:prstClr>
            </a:outerShdw>
          </a:effectLst>
        </p:spPr>
        <p:txBody>
          <a:bodyPr wrap="square" lIns="0" tIns="0" rIns="0" bIns="0" rtlCol="0">
            <a:spAutoFit/>
          </a:bodyPr>
          <a:lstStyle/>
          <a:p>
            <a:r>
              <a:rPr lang="en-US" sz="4000" dirty="0" smtClean="0">
                <a:solidFill>
                  <a:schemeClr val="bg1"/>
                </a:solidFill>
              </a:rPr>
              <a:t>$125M</a:t>
            </a:r>
            <a:endParaRPr lang="en-US" sz="1600" dirty="0" smtClean="0">
              <a:solidFill>
                <a:schemeClr val="bg1"/>
              </a:solidFill>
            </a:endParaRPr>
          </a:p>
        </p:txBody>
      </p:sp>
      <p:cxnSp>
        <p:nvCxnSpPr>
          <p:cNvPr id="15" name="Straight Connector 14"/>
          <p:cNvCxnSpPr/>
          <p:nvPr/>
        </p:nvCxnSpPr>
        <p:spPr>
          <a:xfrm>
            <a:off x="537089" y="3060637"/>
            <a:ext cx="3053197"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37089" y="4373891"/>
            <a:ext cx="293953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Rounded Rectangle 16"/>
          <p:cNvSpPr/>
          <p:nvPr/>
        </p:nvSpPr>
        <p:spPr>
          <a:xfrm>
            <a:off x="537085" y="2605608"/>
            <a:ext cx="824989" cy="314935"/>
          </a:xfrm>
          <a:prstGeom prst="roundRect">
            <a:avLst>
              <a:gd name="adj" fmla="val 9047"/>
            </a:avLst>
          </a:prstGeom>
          <a:solidFill>
            <a:srgbClr val="00B05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smtClean="0">
                <a:solidFill>
                  <a:schemeClr val="bg1"/>
                </a:solidFill>
              </a:rPr>
              <a:t>Exposure</a:t>
            </a:r>
          </a:p>
        </p:txBody>
      </p:sp>
      <p:sp>
        <p:nvSpPr>
          <p:cNvPr id="18" name="Rounded Rectangle 17"/>
          <p:cNvSpPr/>
          <p:nvPr/>
        </p:nvSpPr>
        <p:spPr>
          <a:xfrm>
            <a:off x="559739" y="3873128"/>
            <a:ext cx="869011" cy="314935"/>
          </a:xfrm>
          <a:prstGeom prst="roundRect">
            <a:avLst>
              <a:gd name="adj" fmla="val 9047"/>
            </a:avLst>
          </a:prstGeom>
          <a:solidFill>
            <a:schemeClr val="accent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smtClean="0">
                <a:solidFill>
                  <a:schemeClr val="bg1"/>
                </a:solidFill>
              </a:rPr>
              <a:t>Awareness</a:t>
            </a:r>
          </a:p>
        </p:txBody>
      </p:sp>
      <p:sp>
        <p:nvSpPr>
          <p:cNvPr id="19" name="Rounded Rectangle 18"/>
          <p:cNvSpPr/>
          <p:nvPr/>
        </p:nvSpPr>
        <p:spPr>
          <a:xfrm>
            <a:off x="575189" y="5225177"/>
            <a:ext cx="975185" cy="314935"/>
          </a:xfrm>
          <a:prstGeom prst="roundRect">
            <a:avLst>
              <a:gd name="adj" fmla="val 9047"/>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smtClean="0">
                <a:solidFill>
                  <a:schemeClr val="bg1"/>
                </a:solidFill>
              </a:rPr>
              <a:t>Engagement</a:t>
            </a:r>
          </a:p>
        </p:txBody>
      </p:sp>
      <p:sp>
        <p:nvSpPr>
          <p:cNvPr id="33" name="TextBox 32"/>
          <p:cNvSpPr txBox="1"/>
          <p:nvPr/>
        </p:nvSpPr>
        <p:spPr>
          <a:xfrm>
            <a:off x="537089" y="4361184"/>
            <a:ext cx="2012886" cy="615553"/>
          </a:xfrm>
          <a:prstGeom prst="rect">
            <a:avLst/>
          </a:prstGeom>
          <a:noFill/>
          <a:effectLst>
            <a:outerShdw blurRad="50800" dist="38100" dir="8100000" algn="tr" rotWithShape="0">
              <a:prstClr val="black">
                <a:alpha val="40000"/>
              </a:prstClr>
            </a:outerShdw>
          </a:effectLst>
        </p:spPr>
        <p:txBody>
          <a:bodyPr wrap="square" lIns="0" tIns="0" rIns="0" bIns="0" rtlCol="0">
            <a:spAutoFit/>
          </a:bodyPr>
          <a:lstStyle/>
          <a:p>
            <a:r>
              <a:rPr lang="en-US" sz="4000" dirty="0" smtClean="0">
                <a:solidFill>
                  <a:schemeClr val="bg1"/>
                </a:solidFill>
              </a:rPr>
              <a:t>3.8M</a:t>
            </a:r>
            <a:r>
              <a:rPr lang="en-US" sz="3200" dirty="0" smtClean="0">
                <a:solidFill>
                  <a:schemeClr val="bg1"/>
                </a:solidFill>
              </a:rPr>
              <a:t>+</a:t>
            </a:r>
            <a:endParaRPr lang="en-US" sz="2000" dirty="0" smtClean="0">
              <a:solidFill>
                <a:schemeClr val="bg1"/>
              </a:solidFill>
            </a:endParaRPr>
          </a:p>
        </p:txBody>
      </p:sp>
      <p:cxnSp>
        <p:nvCxnSpPr>
          <p:cNvPr id="26" name="Straight Connector 25"/>
          <p:cNvCxnSpPr/>
          <p:nvPr/>
        </p:nvCxnSpPr>
        <p:spPr>
          <a:xfrm>
            <a:off x="2150092" y="1609725"/>
            <a:ext cx="0" cy="1444429"/>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543928" y="2155676"/>
            <a:ext cx="1401131" cy="387798"/>
          </a:xfrm>
          <a:prstGeom prst="rect">
            <a:avLst/>
          </a:prstGeom>
          <a:noFill/>
          <a:effectLst>
            <a:outerShdw blurRad="50800" dist="38100" dir="8100000" algn="tr" rotWithShape="0">
              <a:prstClr val="black">
                <a:alpha val="40000"/>
              </a:prstClr>
            </a:outerShdw>
          </a:effectLst>
        </p:spPr>
        <p:txBody>
          <a:bodyPr wrap="square" lIns="0" tIns="0" rIns="0" bIns="0" rtlCol="0">
            <a:spAutoFit/>
          </a:bodyPr>
          <a:lstStyle/>
          <a:p>
            <a:pPr>
              <a:lnSpc>
                <a:spcPct val="90000"/>
              </a:lnSpc>
            </a:pPr>
            <a:r>
              <a:rPr lang="en-US" sz="1400" dirty="0" smtClean="0">
                <a:solidFill>
                  <a:schemeClr val="bg1"/>
                </a:solidFill>
              </a:rPr>
              <a:t>Total campaign</a:t>
            </a:r>
            <a:br>
              <a:rPr lang="en-US" sz="1400" dirty="0" smtClean="0">
                <a:solidFill>
                  <a:schemeClr val="bg1"/>
                </a:solidFill>
              </a:rPr>
            </a:br>
            <a:r>
              <a:rPr lang="en-US" sz="1400" dirty="0" smtClean="0">
                <a:solidFill>
                  <a:schemeClr val="bg1"/>
                </a:solidFill>
              </a:rPr>
              <a:t>donated media</a:t>
            </a:r>
          </a:p>
        </p:txBody>
      </p:sp>
    </p:spTree>
    <p:extLst>
      <p:ext uri="{BB962C8B-B14F-4D97-AF65-F5344CB8AC3E}">
        <p14:creationId xmlns:p14="http://schemas.microsoft.com/office/powerpoint/2010/main" val="24926663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dirty="0" smtClean="0"/>
              <a:t>Integrated Campaign</a:t>
            </a:r>
            <a:endParaRPr lang="en-US" sz="4000" b="0" dirty="0"/>
          </a:p>
        </p:txBody>
      </p:sp>
      <p:sp>
        <p:nvSpPr>
          <p:cNvPr id="3" name="Slide Number Placeholder 2"/>
          <p:cNvSpPr>
            <a:spLocks noGrp="1"/>
          </p:cNvSpPr>
          <p:nvPr>
            <p:ph type="sldNum" sz="quarter" idx="12"/>
          </p:nvPr>
        </p:nvSpPr>
        <p:spPr/>
        <p:txBody>
          <a:bodyPr/>
          <a:lstStyle/>
          <a:p>
            <a:fld id="{FEA3D4DB-F8C1-4D30-8DCC-677800F8CB47}" type="slidenum">
              <a:rPr lang="en-US" smtClean="0"/>
              <a:pPr/>
              <a:t>21</a:t>
            </a:fld>
            <a:endParaRPr lang="en-US" dirty="0"/>
          </a:p>
        </p:txBody>
      </p:sp>
      <p:sp>
        <p:nvSpPr>
          <p:cNvPr id="7" name="Rectangle 6"/>
          <p:cNvSpPr/>
          <p:nvPr/>
        </p:nvSpPr>
        <p:spPr>
          <a:xfrm>
            <a:off x="987177" y="5453235"/>
            <a:ext cx="7205562" cy="369332"/>
          </a:xfrm>
          <a:prstGeom prst="rect">
            <a:avLst/>
          </a:prstGeom>
        </p:spPr>
        <p:txBody>
          <a:bodyPr wrap="none">
            <a:spAutoFit/>
          </a:bodyPr>
          <a:lstStyle/>
          <a:p>
            <a:r>
              <a:rPr lang="en-US" b="1" dirty="0" smtClean="0">
                <a:solidFill>
                  <a:srgbClr val="00B050"/>
                </a:solidFill>
                <a:latin typeface="+mn-lt"/>
              </a:rPr>
              <a:t>Mobile   </a:t>
            </a:r>
            <a:r>
              <a:rPr lang="en-US" b="1" dirty="0" smtClean="0">
                <a:solidFill>
                  <a:srgbClr val="00B050"/>
                </a:solidFill>
                <a:latin typeface="+mn-lt"/>
                <a:ea typeface="Verdana"/>
                <a:cs typeface="Verdana"/>
              </a:rPr>
              <a:t>◦   </a:t>
            </a:r>
            <a:r>
              <a:rPr lang="en-US" b="1" dirty="0" smtClean="0">
                <a:solidFill>
                  <a:srgbClr val="00B050"/>
                </a:solidFill>
                <a:latin typeface="+mn-lt"/>
              </a:rPr>
              <a:t>Social</a:t>
            </a:r>
            <a:r>
              <a:rPr lang="en-US" b="1" dirty="0">
                <a:solidFill>
                  <a:srgbClr val="00B050"/>
                </a:solidFill>
                <a:latin typeface="+mn-lt"/>
              </a:rPr>
              <a:t> </a:t>
            </a:r>
            <a:r>
              <a:rPr lang="en-US" b="1" dirty="0" smtClean="0">
                <a:solidFill>
                  <a:srgbClr val="00B050"/>
                </a:solidFill>
                <a:latin typeface="+mn-lt"/>
              </a:rPr>
              <a:t>  </a:t>
            </a:r>
            <a:r>
              <a:rPr lang="en-US" b="1" dirty="0" smtClean="0">
                <a:solidFill>
                  <a:srgbClr val="00B050"/>
                </a:solidFill>
                <a:latin typeface="+mn-lt"/>
                <a:ea typeface="Verdana"/>
                <a:cs typeface="Verdana"/>
              </a:rPr>
              <a:t>◦   </a:t>
            </a:r>
            <a:r>
              <a:rPr lang="en-US" b="1" dirty="0" smtClean="0">
                <a:solidFill>
                  <a:srgbClr val="00B050"/>
                </a:solidFill>
                <a:latin typeface="+mn-lt"/>
              </a:rPr>
              <a:t>Outdoor   </a:t>
            </a:r>
            <a:r>
              <a:rPr lang="en-US" b="1" dirty="0" smtClean="0">
                <a:solidFill>
                  <a:srgbClr val="00B050"/>
                </a:solidFill>
                <a:latin typeface="+mn-lt"/>
                <a:ea typeface="Verdana"/>
                <a:cs typeface="Verdana"/>
              </a:rPr>
              <a:t>◦   </a:t>
            </a:r>
            <a:r>
              <a:rPr lang="en-US" b="1" dirty="0" smtClean="0">
                <a:solidFill>
                  <a:srgbClr val="00B050"/>
                </a:solidFill>
                <a:latin typeface="+mn-lt"/>
              </a:rPr>
              <a:t>Partnership   </a:t>
            </a:r>
            <a:r>
              <a:rPr lang="en-US" b="1" dirty="0" smtClean="0">
                <a:solidFill>
                  <a:srgbClr val="00B050"/>
                </a:solidFill>
                <a:latin typeface="+mn-lt"/>
                <a:ea typeface="Verdana"/>
                <a:cs typeface="Verdana"/>
              </a:rPr>
              <a:t>◦   </a:t>
            </a:r>
            <a:r>
              <a:rPr lang="en-US" b="1" dirty="0" smtClean="0">
                <a:solidFill>
                  <a:srgbClr val="00B050"/>
                </a:solidFill>
                <a:latin typeface="+mn-lt"/>
              </a:rPr>
              <a:t>TV   </a:t>
            </a:r>
            <a:r>
              <a:rPr lang="en-US" b="1" dirty="0" smtClean="0">
                <a:solidFill>
                  <a:srgbClr val="00B050"/>
                </a:solidFill>
                <a:latin typeface="+mn-lt"/>
                <a:ea typeface="Verdana"/>
                <a:cs typeface="Verdana"/>
              </a:rPr>
              <a:t>◦   </a:t>
            </a:r>
            <a:r>
              <a:rPr lang="en-US" b="1" dirty="0" smtClean="0">
                <a:solidFill>
                  <a:srgbClr val="00B050"/>
                </a:solidFill>
                <a:latin typeface="+mn-lt"/>
              </a:rPr>
              <a:t>Online   </a:t>
            </a:r>
            <a:r>
              <a:rPr lang="en-US" b="1" dirty="0" smtClean="0">
                <a:solidFill>
                  <a:srgbClr val="00B050"/>
                </a:solidFill>
                <a:latin typeface="+mn-lt"/>
                <a:ea typeface="Verdana"/>
                <a:cs typeface="Verdana"/>
              </a:rPr>
              <a:t>◦   </a:t>
            </a:r>
            <a:r>
              <a:rPr lang="en-US" b="1" dirty="0" smtClean="0">
                <a:solidFill>
                  <a:srgbClr val="00B050"/>
                </a:solidFill>
                <a:latin typeface="+mn-lt"/>
              </a:rPr>
              <a:t>Radio </a:t>
            </a:r>
            <a:endParaRPr lang="en-US" b="1" dirty="0">
              <a:solidFill>
                <a:srgbClr val="00B050"/>
              </a:solidFill>
              <a:latin typeface="+mn-lt"/>
            </a:endParaRPr>
          </a:p>
        </p:txBody>
      </p:sp>
      <p:grpSp>
        <p:nvGrpSpPr>
          <p:cNvPr id="8" name="Group 7"/>
          <p:cNvGrpSpPr/>
          <p:nvPr/>
        </p:nvGrpSpPr>
        <p:grpSpPr>
          <a:xfrm>
            <a:off x="3330436" y="1606048"/>
            <a:ext cx="1780234" cy="1282527"/>
            <a:chOff x="8998816" y="1034618"/>
            <a:chExt cx="2139950" cy="1646237"/>
          </a:xfrm>
        </p:grpSpPr>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8816" y="1034618"/>
              <a:ext cx="2139950" cy="1646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98816" y="1042273"/>
              <a:ext cx="2139950" cy="1019024"/>
            </a:xfrm>
            <a:prstGeom prst="rect">
              <a:avLst/>
            </a:prstGeom>
            <a:ln>
              <a:solidFill>
                <a:schemeClr val="bg1">
                  <a:lumMod val="75000"/>
                </a:schemeClr>
              </a:solidFill>
            </a:ln>
          </p:spPr>
        </p:pic>
      </p:grpSp>
      <p:grpSp>
        <p:nvGrpSpPr>
          <p:cNvPr id="11" name="Group 10"/>
          <p:cNvGrpSpPr/>
          <p:nvPr/>
        </p:nvGrpSpPr>
        <p:grpSpPr>
          <a:xfrm>
            <a:off x="619110" y="1590460"/>
            <a:ext cx="2204497" cy="1452666"/>
            <a:chOff x="176646" y="746713"/>
            <a:chExt cx="4156363" cy="2769593"/>
          </a:xfrm>
        </p:grpSpPr>
        <p:pic>
          <p:nvPicPr>
            <p:cNvPr id="12" name="Picture 7" descr="http://static.weddingwire.com/static/admin/registrycontent/Image/Sharp-Flatscreen-TV.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176646" y="746713"/>
              <a:ext cx="4156363" cy="276959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a:stretch/>
          </p:blipFill>
          <p:spPr bwMode="auto">
            <a:xfrm>
              <a:off x="305650" y="854848"/>
              <a:ext cx="3921192" cy="21909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4" name="Picture 3"/>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4720" t="5411" r="9959" b="13570"/>
          <a:stretch/>
        </p:blipFill>
        <p:spPr bwMode="auto">
          <a:xfrm>
            <a:off x="3740361" y="2888576"/>
            <a:ext cx="1826653" cy="967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a:stretch/>
        </p:blipFill>
        <p:spPr bwMode="auto">
          <a:xfrm>
            <a:off x="6530565" y="3447122"/>
            <a:ext cx="1298658" cy="1364669"/>
          </a:xfrm>
          <a:prstGeom prst="rect">
            <a:avLst/>
          </a:prstGeom>
          <a:noFill/>
          <a:ln w="9525">
            <a:solidFill>
              <a:schemeClr val="bg1">
                <a:lumMod val="75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16" name="Picture 2"/>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a:stretch/>
        </p:blipFill>
        <p:spPr bwMode="auto">
          <a:xfrm>
            <a:off x="3784948" y="4004649"/>
            <a:ext cx="2290581" cy="10109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4" descr="T:\MEDIA\Interactive Media\2013\Campaigns\Recycling\adc_kab_can_300x250.pn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a:stretch/>
        </p:blipFill>
        <p:spPr bwMode="auto">
          <a:xfrm>
            <a:off x="5890540" y="2199034"/>
            <a:ext cx="873375" cy="689541"/>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8" name="Picture 3"/>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a:stretch/>
        </p:blipFill>
        <p:spPr bwMode="auto">
          <a:xfrm>
            <a:off x="5548439" y="1691687"/>
            <a:ext cx="944636" cy="747119"/>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pic>
        <p:nvPicPr>
          <p:cNvPr id="19" name="Content Placeholder 6" descr="Tumblr_BeRecycledChat2.jpg"/>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a:xfrm>
            <a:off x="7179894" y="3768618"/>
            <a:ext cx="1239670" cy="1338374"/>
          </a:xfrm>
          <a:prstGeom prst="rect">
            <a:avLst/>
          </a:prstGeom>
          <a:ln>
            <a:solidFill>
              <a:schemeClr val="bg1">
                <a:lumMod val="75000"/>
              </a:schemeClr>
            </a:solidFill>
          </a:ln>
        </p:spPr>
      </p:pic>
      <p:grpSp>
        <p:nvGrpSpPr>
          <p:cNvPr id="20" name="Group 19"/>
          <p:cNvGrpSpPr/>
          <p:nvPr/>
        </p:nvGrpSpPr>
        <p:grpSpPr>
          <a:xfrm>
            <a:off x="2140413" y="3372516"/>
            <a:ext cx="1135668" cy="1718673"/>
            <a:chOff x="1716068" y="3182089"/>
            <a:chExt cx="1434597" cy="2291564"/>
          </a:xfrm>
        </p:grpSpPr>
        <p:pic>
          <p:nvPicPr>
            <p:cNvPr id="21" name="Picture 20"/>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787468" y="5082438"/>
              <a:ext cx="1300851" cy="391215"/>
            </a:xfrm>
            <a:prstGeom prst="rect">
              <a:avLst/>
            </a:prstGeom>
          </p:spPr>
        </p:pic>
        <p:pic>
          <p:nvPicPr>
            <p:cNvPr id="22" name="Picture 4" descr="https://scontent-b-atl.xx.fbcdn.net/hphotos-ash3/538002_10151976809029303_874993079_n.jp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716068" y="3182089"/>
              <a:ext cx="1434597" cy="1920800"/>
            </a:xfrm>
            <a:prstGeom prst="rect">
              <a:avLst/>
            </a:prstGeom>
            <a:noFill/>
            <a:extLst>
              <a:ext uri="{909E8E84-426E-40DD-AFC4-6F175D3DCCD1}">
                <a14:hiddenFill xmlns:a14="http://schemas.microsoft.com/office/drawing/2010/main">
                  <a:solidFill>
                    <a:srgbClr val="FFFFFF"/>
                  </a:solidFill>
                </a14:hiddenFill>
              </a:ext>
            </a:extLst>
          </p:spPr>
        </p:pic>
      </p:grpSp>
      <p:pic>
        <p:nvPicPr>
          <p:cNvPr id="23" name="Picture 17"/>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42411" y="3188510"/>
            <a:ext cx="842128" cy="1956005"/>
          </a:xfrm>
          <a:prstGeom prst="rect">
            <a:avLst/>
          </a:prstGeom>
          <a:noFill/>
          <a:ln w="9525">
            <a:solidFill>
              <a:schemeClr val="bg1">
                <a:lumMod val="7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4" name="Group 23"/>
          <p:cNvGrpSpPr/>
          <p:nvPr/>
        </p:nvGrpSpPr>
        <p:grpSpPr>
          <a:xfrm>
            <a:off x="6978526" y="1590462"/>
            <a:ext cx="1479154" cy="1689659"/>
            <a:chOff x="7010058" y="710368"/>
            <a:chExt cx="1479154" cy="1689659"/>
          </a:xfrm>
        </p:grpSpPr>
        <p:pic>
          <p:nvPicPr>
            <p:cNvPr id="25" name="Picture 3"/>
            <p:cNvPicPr>
              <a:picLocks noChangeAspect="1" noChangeArrowheads="1"/>
            </p:cNvPicPr>
            <p:nvPr/>
          </p:nvPicPr>
          <p:blipFill rotWithShape="1">
            <a:blip r:embed="rId16">
              <a:extLst>
                <a:ext uri="{28A0092B-C50C-407E-A947-70E740481C1C}">
                  <a14:useLocalDpi xmlns:a14="http://schemas.microsoft.com/office/drawing/2010/main" val="0"/>
                </a:ext>
              </a:extLst>
            </a:blip>
            <a:srcRect/>
            <a:stretch/>
          </p:blipFill>
          <p:spPr bwMode="auto">
            <a:xfrm>
              <a:off x="7010058" y="710368"/>
              <a:ext cx="1479154" cy="16896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Picture 25" descr="Screen Clipping"/>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112776" y="811593"/>
              <a:ext cx="1277368" cy="1512935"/>
            </a:xfrm>
            <a:prstGeom prst="rect">
              <a:avLst/>
            </a:prstGeom>
          </p:spPr>
        </p:pic>
      </p:grpSp>
    </p:spTree>
    <p:extLst>
      <p:ext uri="{BB962C8B-B14F-4D97-AF65-F5344CB8AC3E}">
        <p14:creationId xmlns:p14="http://schemas.microsoft.com/office/powerpoint/2010/main" val="54370391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WASTE HIERARCHY</a:t>
            </a:r>
            <a:endParaRPr lang="en-US" dirty="0"/>
          </a:p>
        </p:txBody>
      </p:sp>
      <p:sp>
        <p:nvSpPr>
          <p:cNvPr id="3" name="Slide Number Placeholder 2"/>
          <p:cNvSpPr>
            <a:spLocks noGrp="1"/>
          </p:cNvSpPr>
          <p:nvPr>
            <p:ph type="sldNum" sz="quarter" idx="12"/>
          </p:nvPr>
        </p:nvSpPr>
        <p:spPr/>
        <p:txBody>
          <a:bodyPr/>
          <a:lstStyle/>
          <a:p>
            <a:fld id="{2B84016F-B10D-9A48-B93F-49BCEF681C17}" type="slidenum">
              <a:rPr lang="en-US" smtClean="0">
                <a:solidFill>
                  <a:prstClr val="black">
                    <a:tint val="75000"/>
                  </a:prstClr>
                </a:solidFill>
                <a:latin typeface="Calibri"/>
              </a:rPr>
              <a:pPr/>
              <a:t>22</a:t>
            </a:fld>
            <a:endParaRPr lang="en-US">
              <a:solidFill>
                <a:prstClr val="black">
                  <a:tint val="75000"/>
                </a:prstClr>
              </a:solidFill>
              <a:latin typeface="Calibri"/>
            </a:endParaRPr>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05314" y="2113614"/>
            <a:ext cx="8305986" cy="3471902"/>
          </a:xfrm>
        </p:spPr>
      </p:pic>
    </p:spTree>
    <p:extLst>
      <p:ext uri="{BB962C8B-B14F-4D97-AF65-F5344CB8AC3E}">
        <p14:creationId xmlns:p14="http://schemas.microsoft.com/office/powerpoint/2010/main" val="20697854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rtlCol="0" anchor="ctr" anchorCtr="1">
            <a:normAutofit/>
          </a:bodyPr>
          <a:lstStyle/>
          <a:p>
            <a:pPr algn="l" eaLnBrk="1" fontAlgn="auto" hangingPunct="1">
              <a:spcAft>
                <a:spcPts val="0"/>
              </a:spcAft>
              <a:defRPr/>
            </a:pPr>
            <a:r>
              <a:rPr lang="en-US" dirty="0" smtClean="0"/>
              <a:t>Water Bottles </a:t>
            </a:r>
            <a:endParaRPr lang="en-US" dirty="0"/>
          </a:p>
        </p:txBody>
      </p:sp>
      <p:sp>
        <p:nvSpPr>
          <p:cNvPr id="6147" name="Rectangle 3"/>
          <p:cNvSpPr>
            <a:spLocks noGrp="1" noChangeArrowheads="1"/>
          </p:cNvSpPr>
          <p:nvPr>
            <p:ph idx="1"/>
          </p:nvPr>
        </p:nvSpPr>
        <p:spPr>
          <a:xfrm>
            <a:off x="356461" y="1202913"/>
            <a:ext cx="8469824" cy="4601629"/>
          </a:xfrm>
          <a:prstGeom prst="rect">
            <a:avLst/>
          </a:prstGeom>
        </p:spPr>
        <p:txBody>
          <a:bodyPr rtlCol="0">
            <a:normAutofit/>
          </a:bodyPr>
          <a:lstStyle/>
          <a:p>
            <a:pPr>
              <a:defRPr/>
            </a:pPr>
            <a:r>
              <a:rPr lang="en-US" sz="2000" dirty="0"/>
              <a:t>Americans throw away </a:t>
            </a:r>
            <a:r>
              <a:rPr lang="en-US" sz="2000" b="1" dirty="0"/>
              <a:t>35 billion</a:t>
            </a:r>
            <a:r>
              <a:rPr lang="en-US" sz="2000" dirty="0"/>
              <a:t> plastic water bottles every </a:t>
            </a:r>
            <a:r>
              <a:rPr lang="en-US" sz="2000" dirty="0" smtClean="0"/>
              <a:t>year</a:t>
            </a:r>
          </a:p>
          <a:p>
            <a:pPr>
              <a:defRPr/>
            </a:pPr>
            <a:r>
              <a:rPr lang="en-US" sz="2000" dirty="0"/>
              <a:t> </a:t>
            </a:r>
            <a:r>
              <a:rPr lang="en-US" sz="2000" dirty="0" smtClean="0"/>
              <a:t>The average American uses </a:t>
            </a:r>
            <a:r>
              <a:rPr lang="en-US" sz="2000" b="1" dirty="0"/>
              <a:t>167 </a:t>
            </a:r>
            <a:r>
              <a:rPr lang="en-US" sz="2000" dirty="0"/>
              <a:t>disposable water bottles, but only </a:t>
            </a:r>
            <a:r>
              <a:rPr lang="en-US" sz="2000" dirty="0" smtClean="0"/>
              <a:t>recycles </a:t>
            </a:r>
            <a:r>
              <a:rPr lang="en-US" sz="2000" b="1" dirty="0" smtClean="0"/>
              <a:t>38</a:t>
            </a:r>
            <a:r>
              <a:rPr lang="en-US" sz="2000" dirty="0" smtClean="0"/>
              <a:t> of them</a:t>
            </a:r>
          </a:p>
          <a:p>
            <a:pPr>
              <a:defRPr/>
            </a:pPr>
            <a:r>
              <a:rPr lang="en-US" sz="2000" dirty="0" smtClean="0"/>
              <a:t>More </a:t>
            </a:r>
            <a:r>
              <a:rPr lang="en-US" sz="2000" dirty="0"/>
              <a:t>than </a:t>
            </a:r>
            <a:r>
              <a:rPr lang="en-US" sz="2000" b="1" dirty="0"/>
              <a:t>75%</a:t>
            </a:r>
            <a:r>
              <a:rPr lang="en-US" sz="2000" dirty="0"/>
              <a:t> of plastic water bottles are never recycled, they’re simply thrown </a:t>
            </a:r>
            <a:r>
              <a:rPr lang="en-US" sz="2000" dirty="0" smtClean="0"/>
              <a:t>away</a:t>
            </a:r>
          </a:p>
          <a:p>
            <a:pPr>
              <a:defRPr/>
            </a:pPr>
            <a:r>
              <a:rPr lang="en-US" sz="2000" dirty="0" smtClean="0">
                <a:solidFill>
                  <a:schemeClr val="tx1"/>
                </a:solidFill>
              </a:rPr>
              <a:t>How can you reduce the use of plastic water bottles?</a:t>
            </a:r>
          </a:p>
          <a:p>
            <a:pPr lvl="1">
              <a:defRPr/>
            </a:pPr>
            <a:r>
              <a:rPr lang="en-US" sz="1800" dirty="0" smtClean="0">
                <a:solidFill>
                  <a:schemeClr val="tx1"/>
                </a:solidFill>
              </a:rPr>
              <a:t>Use a reusable bottle</a:t>
            </a:r>
          </a:p>
          <a:p>
            <a:pPr eaLnBrk="1" fontAlgn="auto" hangingPunct="1">
              <a:spcAft>
                <a:spcPts val="0"/>
              </a:spcAft>
              <a:buFont typeface="Arial" pitchFamily="34" charset="0"/>
              <a:buChar char="•"/>
              <a:defRPr/>
            </a:pPr>
            <a:endParaRPr lang="en-US" sz="1600" dirty="0" smtClean="0">
              <a:solidFill>
                <a:schemeClr val="tx1"/>
              </a:solidFill>
            </a:endParaRPr>
          </a:p>
          <a:p>
            <a:pPr>
              <a:defRPr/>
            </a:pPr>
            <a:endParaRPr lang="en-US" sz="1600" dirty="0" smtClean="0">
              <a:solidFill>
                <a:schemeClr val="tx2">
                  <a:lumMod val="50000"/>
                </a:schemeClr>
              </a:solidFill>
            </a:endParaRPr>
          </a:p>
          <a:p>
            <a:pPr eaLnBrk="1" fontAlgn="auto" hangingPunct="1">
              <a:spcAft>
                <a:spcPts val="0"/>
              </a:spcAft>
              <a:buFont typeface="Arial" pitchFamily="34" charset="0"/>
              <a:buChar char="•"/>
              <a:defRPr/>
            </a:pPr>
            <a:endParaRPr lang="en-US" sz="1600" dirty="0">
              <a:solidFill>
                <a:schemeClr val="tx2">
                  <a:lumMod val="50000"/>
                </a:schemeClr>
              </a:solidFill>
            </a:endParaRPr>
          </a:p>
          <a:p>
            <a:pPr marL="0" indent="0" eaLnBrk="1" fontAlgn="auto" hangingPunct="1">
              <a:spcAft>
                <a:spcPts val="0"/>
              </a:spcAft>
              <a:buNone/>
              <a:defRPr/>
            </a:pPr>
            <a:endParaRPr lang="en-US" sz="1600" dirty="0" smtClean="0">
              <a:solidFill>
                <a:schemeClr val="accent3">
                  <a:lumMod val="75000"/>
                </a:schemeClr>
              </a:solidFill>
            </a:endParaRPr>
          </a:p>
          <a:p>
            <a:pPr eaLnBrk="1" fontAlgn="auto" hangingPunct="1">
              <a:spcAft>
                <a:spcPts val="0"/>
              </a:spcAft>
              <a:buFont typeface="Arial" pitchFamily="34" charset="0"/>
              <a:buChar char="•"/>
              <a:defRPr/>
            </a:pPr>
            <a:endParaRPr lang="en-US" sz="1600" dirty="0" smtClean="0">
              <a:solidFill>
                <a:schemeClr val="accent3">
                  <a:lumMod val="75000"/>
                </a:schemeClr>
              </a:solidFill>
            </a:endParaRPr>
          </a:p>
          <a:p>
            <a:pPr eaLnBrk="1" fontAlgn="auto" hangingPunct="1">
              <a:spcAft>
                <a:spcPts val="0"/>
              </a:spcAft>
              <a:buFont typeface="Arial" pitchFamily="34" charset="0"/>
              <a:buChar char="•"/>
              <a:defRPr/>
            </a:pPr>
            <a:endParaRPr lang="en-US" sz="1600" dirty="0" smtClean="0">
              <a:solidFill>
                <a:schemeClr val="accent3">
                  <a:lumMod val="75000"/>
                </a:schemeClr>
              </a:solidFill>
            </a:endParaRPr>
          </a:p>
          <a:p>
            <a:pPr marL="0" eaLnBrk="1" fontAlgn="auto" hangingPunct="1">
              <a:spcBef>
                <a:spcPts val="0"/>
              </a:spcBef>
              <a:spcAft>
                <a:spcPts val="0"/>
              </a:spcAft>
              <a:buFont typeface="Wingdings" pitchFamily="2" charset="2"/>
              <a:buNone/>
              <a:defRPr/>
            </a:pPr>
            <a:endParaRPr lang="en-US" sz="1600" dirty="0" smtClean="0">
              <a:solidFill>
                <a:srgbClr val="003399"/>
              </a:solidFill>
              <a:latin typeface="Arial" charset="0"/>
            </a:endParaRPr>
          </a:p>
        </p:txBody>
      </p:sp>
      <p:pic>
        <p:nvPicPr>
          <p:cNvPr id="1026" name="Picture 2" descr="Image result for generic water bottle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2973" y="4339521"/>
            <a:ext cx="4279027" cy="1788231"/>
          </a:xfrm>
          <a:prstGeom prst="rect">
            <a:avLst/>
          </a:prstGeom>
          <a:noFill/>
          <a:extLst>
            <a:ext uri="{909E8E84-426E-40DD-AFC4-6F175D3DCCD1}">
              <a14:hiddenFill xmlns:a14="http://schemas.microsoft.com/office/drawing/2010/main">
                <a:solidFill>
                  <a:srgbClr val="FFFFFF"/>
                </a:solidFill>
              </a14:hiddenFill>
            </a:ext>
          </a:extLst>
        </p:spPr>
      </p:pic>
      <p:sp>
        <p:nvSpPr>
          <p:cNvPr id="3" name="&quot;No&quot; Symbol 2"/>
          <p:cNvSpPr/>
          <p:nvPr/>
        </p:nvSpPr>
        <p:spPr>
          <a:xfrm>
            <a:off x="1286359" y="4432517"/>
            <a:ext cx="1875295" cy="1563500"/>
          </a:xfrm>
          <a:prstGeom prst="noSmoking">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pic>
        <p:nvPicPr>
          <p:cNvPr id="1034" name="Picture 10" descr="Image result for reusable bott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91329" y="4382140"/>
            <a:ext cx="3037458" cy="1671996"/>
          </a:xfrm>
          <a:prstGeom prst="rect">
            <a:avLst/>
          </a:prstGeom>
          <a:noFill/>
          <a:extLst>
            <a:ext uri="{909E8E84-426E-40DD-AFC4-6F175D3DCCD1}">
              <a14:hiddenFill xmlns:a14="http://schemas.microsoft.com/office/drawing/2010/main">
                <a:solidFill>
                  <a:srgbClr val="FFFFFF"/>
                </a:solidFill>
              </a14:hiddenFill>
            </a:ext>
          </a:extLst>
        </p:spPr>
      </p:pic>
      <p:sp>
        <p:nvSpPr>
          <p:cNvPr id="4" name="Striped Right Arrow 3"/>
          <p:cNvSpPr/>
          <p:nvPr/>
        </p:nvSpPr>
        <p:spPr>
          <a:xfrm>
            <a:off x="4459951" y="5005945"/>
            <a:ext cx="871673" cy="573439"/>
          </a:xfrm>
          <a:prstGeom prst="strip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197192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rtlCol="0" anchor="ctr" anchorCtr="1">
            <a:normAutofit/>
          </a:bodyPr>
          <a:lstStyle/>
          <a:p>
            <a:pPr algn="l" eaLnBrk="1" fontAlgn="auto" hangingPunct="1">
              <a:spcAft>
                <a:spcPts val="0"/>
              </a:spcAft>
              <a:defRPr/>
            </a:pPr>
            <a:r>
              <a:rPr lang="en-US" b="1" dirty="0" smtClean="0"/>
              <a:t>Plastic Bags and Wrap</a:t>
            </a:r>
            <a:endParaRPr lang="en-US" dirty="0"/>
          </a:p>
        </p:txBody>
      </p:sp>
      <p:sp>
        <p:nvSpPr>
          <p:cNvPr id="6147" name="Rectangle 3"/>
          <p:cNvSpPr>
            <a:spLocks noGrp="1" noChangeArrowheads="1"/>
          </p:cNvSpPr>
          <p:nvPr>
            <p:ph idx="1"/>
          </p:nvPr>
        </p:nvSpPr>
        <p:spPr>
          <a:xfrm>
            <a:off x="453887" y="1417639"/>
            <a:ext cx="5543957" cy="4601629"/>
          </a:xfrm>
          <a:prstGeom prst="rect">
            <a:avLst/>
          </a:prstGeom>
        </p:spPr>
        <p:txBody>
          <a:bodyPr rtlCol="0">
            <a:normAutofit/>
          </a:bodyPr>
          <a:lstStyle/>
          <a:p>
            <a:pPr>
              <a:defRPr/>
            </a:pPr>
            <a:r>
              <a:rPr lang="en-US" sz="2400" dirty="0" smtClean="0"/>
              <a:t>100 billion </a:t>
            </a:r>
            <a:r>
              <a:rPr lang="en-US" sz="2400" dirty="0"/>
              <a:t>p</a:t>
            </a:r>
            <a:r>
              <a:rPr lang="en-US" sz="2400" dirty="0" smtClean="0"/>
              <a:t>lastic </a:t>
            </a:r>
            <a:r>
              <a:rPr lang="en-US" sz="2400" dirty="0"/>
              <a:t>b</a:t>
            </a:r>
            <a:r>
              <a:rPr lang="en-US" sz="2400" dirty="0" smtClean="0"/>
              <a:t>ags used each year in the U.S.</a:t>
            </a:r>
          </a:p>
          <a:p>
            <a:pPr>
              <a:defRPr/>
            </a:pPr>
            <a:r>
              <a:rPr lang="en-US" sz="2400" dirty="0" smtClean="0"/>
              <a:t>Reduce – by reusing a bag</a:t>
            </a:r>
          </a:p>
          <a:p>
            <a:pPr>
              <a:defRPr/>
            </a:pPr>
            <a:r>
              <a:rPr lang="en-US" sz="2400" dirty="0" smtClean="0"/>
              <a:t>Recycle single use bags and wrap</a:t>
            </a:r>
          </a:p>
          <a:p>
            <a:pPr>
              <a:defRPr/>
            </a:pPr>
            <a:endParaRPr lang="en-US" sz="2400" dirty="0" smtClean="0"/>
          </a:p>
          <a:p>
            <a:pPr marL="0" eaLnBrk="1" fontAlgn="auto" hangingPunct="1">
              <a:spcBef>
                <a:spcPts val="0"/>
              </a:spcBef>
              <a:spcAft>
                <a:spcPts val="0"/>
              </a:spcAft>
              <a:buFont typeface="Wingdings" pitchFamily="2" charset="2"/>
              <a:buNone/>
              <a:defRPr/>
            </a:pPr>
            <a:endParaRPr lang="en-US" dirty="0" smtClean="0">
              <a:solidFill>
                <a:srgbClr val="003399"/>
              </a:solidFill>
              <a:latin typeface="Arial" charset="0"/>
            </a:endParaRPr>
          </a:p>
        </p:txBody>
      </p:sp>
      <p:pic>
        <p:nvPicPr>
          <p:cNvPr id="2" name="Picture 1"/>
          <p:cNvPicPr>
            <a:picLocks noChangeAspect="1"/>
          </p:cNvPicPr>
          <p:nvPr/>
        </p:nvPicPr>
        <p:blipFill rotWithShape="1">
          <a:blip r:embed="rId3"/>
          <a:srcRect r="49436"/>
          <a:stretch/>
        </p:blipFill>
        <p:spPr>
          <a:xfrm>
            <a:off x="5648326" y="4194218"/>
            <a:ext cx="3391060" cy="1825050"/>
          </a:xfrm>
          <a:prstGeom prst="rect">
            <a:avLst/>
          </a:prstGeom>
        </p:spPr>
      </p:pic>
      <p:pic>
        <p:nvPicPr>
          <p:cNvPr id="3" name="Picture 2"/>
          <p:cNvPicPr>
            <a:picLocks noChangeAspect="1"/>
          </p:cNvPicPr>
          <p:nvPr/>
        </p:nvPicPr>
        <p:blipFill rotWithShape="1">
          <a:blip r:embed="rId4"/>
          <a:srcRect l="4996" r="11151"/>
          <a:stretch/>
        </p:blipFill>
        <p:spPr>
          <a:xfrm>
            <a:off x="5648325" y="2491472"/>
            <a:ext cx="3391060" cy="1702746"/>
          </a:xfrm>
          <a:prstGeom prst="rect">
            <a:avLst/>
          </a:prstGeom>
        </p:spPr>
      </p:pic>
      <p:pic>
        <p:nvPicPr>
          <p:cNvPr id="2050" name="Picture 2" descr="Image result for plastic bags"/>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9024" b="9621"/>
          <a:stretch/>
        </p:blipFill>
        <p:spPr bwMode="auto">
          <a:xfrm>
            <a:off x="0" y="3718453"/>
            <a:ext cx="2773314" cy="165129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95305">
            <a:off x="2664046" y="3489332"/>
            <a:ext cx="2708275" cy="180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524271" y="3726311"/>
            <a:ext cx="2306637" cy="154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121673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529F200-2315-4D26-AEE3-D3532B66B53F" descr="32C7351C-9B54-455E-BA8F-2EB1816B55A7"/>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6089"/>
          <a:stretch/>
        </p:blipFill>
        <p:spPr bwMode="auto">
          <a:xfrm>
            <a:off x="942874" y="1341120"/>
            <a:ext cx="7292237" cy="4942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a:spLocks noGrp="1"/>
          </p:cNvSpPr>
          <p:nvPr>
            <p:ph type="title"/>
          </p:nvPr>
        </p:nvSpPr>
        <p:spPr/>
        <p:txBody>
          <a:bodyPr/>
          <a:lstStyle/>
          <a:p>
            <a:r>
              <a:rPr lang="en-US" dirty="0" smtClean="0"/>
              <a:t>Louisiana Bag Drop off Locations</a:t>
            </a:r>
            <a:endParaRPr lang="en-US" dirty="0"/>
          </a:p>
        </p:txBody>
      </p:sp>
    </p:spTree>
    <p:extLst>
      <p:ext uri="{BB962C8B-B14F-4D97-AF65-F5344CB8AC3E}">
        <p14:creationId xmlns:p14="http://schemas.microsoft.com/office/powerpoint/2010/main" val="37638552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rtlCol="0" anchor="ctr" anchorCtr="1">
            <a:normAutofit/>
          </a:bodyPr>
          <a:lstStyle/>
          <a:p>
            <a:pPr algn="l" eaLnBrk="1" fontAlgn="auto" hangingPunct="1">
              <a:spcAft>
                <a:spcPts val="0"/>
              </a:spcAft>
              <a:defRPr/>
            </a:pPr>
            <a:r>
              <a:rPr lang="en-US" dirty="0" smtClean="0"/>
              <a:t>Electronics</a:t>
            </a:r>
            <a:endParaRPr lang="en-US" dirty="0"/>
          </a:p>
        </p:txBody>
      </p:sp>
      <p:sp>
        <p:nvSpPr>
          <p:cNvPr id="6147" name="Rectangle 3"/>
          <p:cNvSpPr>
            <a:spLocks noGrp="1" noChangeArrowheads="1"/>
          </p:cNvSpPr>
          <p:nvPr>
            <p:ph idx="1"/>
          </p:nvPr>
        </p:nvSpPr>
        <p:spPr>
          <a:xfrm>
            <a:off x="4448014" y="1200666"/>
            <a:ext cx="4505570" cy="5045154"/>
          </a:xfrm>
          <a:prstGeom prst="rect">
            <a:avLst/>
          </a:prstGeom>
        </p:spPr>
        <p:txBody>
          <a:bodyPr rtlCol="0">
            <a:normAutofit fontScale="70000" lnSpcReduction="20000"/>
          </a:bodyPr>
          <a:lstStyle/>
          <a:p>
            <a:pPr>
              <a:defRPr/>
            </a:pPr>
            <a:r>
              <a:rPr lang="en-US" sz="3400" dirty="0"/>
              <a:t>The United States produces </a:t>
            </a:r>
            <a:r>
              <a:rPr lang="en-US" sz="3400" b="1" dirty="0" smtClean="0"/>
              <a:t>9.4 million tons </a:t>
            </a:r>
            <a:r>
              <a:rPr lang="en-US" sz="3400" dirty="0" smtClean="0"/>
              <a:t>of </a:t>
            </a:r>
            <a:r>
              <a:rPr lang="en-US" sz="3400" dirty="0"/>
              <a:t>e-waste </a:t>
            </a:r>
            <a:r>
              <a:rPr lang="en-US" sz="3400" dirty="0" smtClean="0"/>
              <a:t>annually, more than </a:t>
            </a:r>
            <a:r>
              <a:rPr lang="en-US" sz="3400" dirty="0"/>
              <a:t>any other country. </a:t>
            </a:r>
            <a:endParaRPr lang="en-US" sz="3400" dirty="0" smtClean="0"/>
          </a:p>
          <a:p>
            <a:pPr>
              <a:defRPr/>
            </a:pPr>
            <a:endParaRPr lang="en-US" sz="3400" dirty="0" smtClean="0"/>
          </a:p>
          <a:p>
            <a:pPr>
              <a:defRPr/>
            </a:pPr>
            <a:r>
              <a:rPr lang="en-US" sz="3400" dirty="0"/>
              <a:t>Recycling </a:t>
            </a:r>
            <a:r>
              <a:rPr lang="en-US" sz="3400" b="1" dirty="0"/>
              <a:t>one million laptops </a:t>
            </a:r>
            <a:r>
              <a:rPr lang="en-US" sz="3400" dirty="0"/>
              <a:t>saves the energy equivalent to the electricity used by </a:t>
            </a:r>
            <a:r>
              <a:rPr lang="en-US" sz="3400" b="1" dirty="0"/>
              <a:t>3,657 U.S. homes </a:t>
            </a:r>
            <a:r>
              <a:rPr lang="en-US" sz="3400" dirty="0"/>
              <a:t>in a </a:t>
            </a:r>
            <a:r>
              <a:rPr lang="en-US" sz="3400" dirty="0" smtClean="0"/>
              <a:t>year</a:t>
            </a:r>
          </a:p>
          <a:p>
            <a:pPr>
              <a:defRPr/>
            </a:pPr>
            <a:endParaRPr lang="en-US" sz="3400" dirty="0" smtClean="0"/>
          </a:p>
          <a:p>
            <a:pPr>
              <a:defRPr/>
            </a:pPr>
            <a:r>
              <a:rPr lang="en-US" sz="3400" dirty="0" smtClean="0"/>
              <a:t>How can you reduce your </a:t>
            </a:r>
            <a:r>
              <a:rPr lang="en-US" sz="3400" dirty="0" err="1" smtClean="0"/>
              <a:t>electronc</a:t>
            </a:r>
            <a:r>
              <a:rPr lang="en-US" sz="3400" dirty="0" smtClean="0"/>
              <a:t> waste?</a:t>
            </a:r>
          </a:p>
          <a:p>
            <a:pPr lvl="1">
              <a:defRPr/>
            </a:pPr>
            <a:r>
              <a:rPr lang="en-US" dirty="0"/>
              <a:t>Many major retailers will take e-waste for recycling, </a:t>
            </a:r>
            <a:r>
              <a:rPr lang="en-US" dirty="0" smtClean="0"/>
              <a:t>including Best Buy, Staples, Target, Best Buy, Walmart and Verizon. </a:t>
            </a:r>
            <a:endParaRPr lang="en-US" sz="1300" dirty="0">
              <a:solidFill>
                <a:schemeClr val="tx2">
                  <a:lumMod val="50000"/>
                </a:schemeClr>
              </a:solidFill>
            </a:endParaRPr>
          </a:p>
          <a:p>
            <a:pPr marL="0" indent="0" eaLnBrk="1" fontAlgn="auto" hangingPunct="1">
              <a:spcAft>
                <a:spcPts val="0"/>
              </a:spcAft>
              <a:buNone/>
              <a:defRPr/>
            </a:pPr>
            <a:endParaRPr lang="en-US" dirty="0" smtClean="0">
              <a:solidFill>
                <a:schemeClr val="accent3">
                  <a:lumMod val="75000"/>
                </a:schemeClr>
              </a:solidFill>
            </a:endParaRPr>
          </a:p>
          <a:p>
            <a:pPr eaLnBrk="1" fontAlgn="auto" hangingPunct="1">
              <a:spcAft>
                <a:spcPts val="0"/>
              </a:spcAft>
              <a:buFont typeface="Arial" pitchFamily="34" charset="0"/>
              <a:buChar char="•"/>
              <a:defRPr/>
            </a:pPr>
            <a:endParaRPr lang="en-US" dirty="0" smtClean="0">
              <a:solidFill>
                <a:schemeClr val="accent3">
                  <a:lumMod val="75000"/>
                </a:schemeClr>
              </a:solidFill>
            </a:endParaRPr>
          </a:p>
          <a:p>
            <a:pPr eaLnBrk="1" fontAlgn="auto" hangingPunct="1">
              <a:spcAft>
                <a:spcPts val="0"/>
              </a:spcAft>
              <a:buFont typeface="Arial" pitchFamily="34" charset="0"/>
              <a:buChar char="•"/>
              <a:defRPr/>
            </a:pPr>
            <a:endParaRPr lang="en-US" dirty="0" smtClean="0">
              <a:solidFill>
                <a:schemeClr val="accent3">
                  <a:lumMod val="75000"/>
                </a:schemeClr>
              </a:solidFill>
            </a:endParaRPr>
          </a:p>
          <a:p>
            <a:pPr marL="0" eaLnBrk="1" fontAlgn="auto" hangingPunct="1">
              <a:spcBef>
                <a:spcPts val="0"/>
              </a:spcBef>
              <a:spcAft>
                <a:spcPts val="0"/>
              </a:spcAft>
              <a:buFont typeface="Wingdings" pitchFamily="2" charset="2"/>
              <a:buNone/>
              <a:defRPr/>
            </a:pPr>
            <a:endParaRPr lang="en-US" dirty="0" smtClean="0">
              <a:solidFill>
                <a:srgbClr val="003399"/>
              </a:solidFill>
              <a:latin typeface="Arial" charset="0"/>
            </a:endParaRPr>
          </a:p>
        </p:txBody>
      </p:sp>
      <p:pic>
        <p:nvPicPr>
          <p:cNvPr id="4098" name="Picture 2" descr="Image result for electronic recycli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658" t="11689" r="8936" b="18484"/>
          <a:stretch/>
        </p:blipFill>
        <p:spPr bwMode="auto">
          <a:xfrm>
            <a:off x="596519" y="1425844"/>
            <a:ext cx="3213377" cy="148783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a:stretch>
            <a:fillRect/>
          </a:stretch>
        </p:blipFill>
        <p:spPr>
          <a:xfrm>
            <a:off x="343428" y="3125923"/>
            <a:ext cx="3988348" cy="2547648"/>
          </a:xfrm>
          <a:prstGeom prst="rect">
            <a:avLst/>
          </a:prstGeom>
        </p:spPr>
      </p:pic>
    </p:spTree>
    <p:extLst>
      <p:ext uri="{BB962C8B-B14F-4D97-AF65-F5344CB8AC3E}">
        <p14:creationId xmlns:p14="http://schemas.microsoft.com/office/powerpoint/2010/main" val="42607214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rtlCol="0" anchor="ctr" anchorCtr="1">
            <a:normAutofit/>
          </a:bodyPr>
          <a:lstStyle/>
          <a:p>
            <a:pPr algn="l" eaLnBrk="1" fontAlgn="auto" hangingPunct="1">
              <a:spcAft>
                <a:spcPts val="0"/>
              </a:spcAft>
              <a:defRPr/>
            </a:pPr>
            <a:r>
              <a:rPr lang="en-US" b="1" dirty="0" smtClean="0"/>
              <a:t>Textiles </a:t>
            </a:r>
            <a:endParaRPr lang="en-US" dirty="0"/>
          </a:p>
        </p:txBody>
      </p:sp>
      <p:sp>
        <p:nvSpPr>
          <p:cNvPr id="6147" name="Rectangle 3"/>
          <p:cNvSpPr>
            <a:spLocks noGrp="1" noChangeArrowheads="1"/>
          </p:cNvSpPr>
          <p:nvPr>
            <p:ph idx="1"/>
          </p:nvPr>
        </p:nvSpPr>
        <p:spPr>
          <a:xfrm>
            <a:off x="3329734" y="1367528"/>
            <a:ext cx="5543957" cy="4601629"/>
          </a:xfrm>
          <a:prstGeom prst="rect">
            <a:avLst/>
          </a:prstGeom>
        </p:spPr>
        <p:txBody>
          <a:bodyPr rtlCol="0">
            <a:normAutofit/>
          </a:bodyPr>
          <a:lstStyle/>
          <a:p>
            <a:pPr>
              <a:spcBef>
                <a:spcPts val="0"/>
              </a:spcBef>
              <a:defRPr/>
            </a:pPr>
            <a:r>
              <a:rPr lang="en-US" sz="2400" dirty="0" smtClean="0"/>
              <a:t>The average </a:t>
            </a:r>
            <a:r>
              <a:rPr lang="en-US" sz="2400" dirty="0"/>
              <a:t>person throws away </a:t>
            </a:r>
            <a:r>
              <a:rPr lang="en-US" sz="2400" b="1" dirty="0"/>
              <a:t>70 pounds of clothing per year.</a:t>
            </a:r>
            <a:r>
              <a:rPr lang="en-US" sz="2400" dirty="0"/>
              <a:t> That adds up to </a:t>
            </a:r>
            <a:r>
              <a:rPr lang="en-US" sz="2400" b="1" dirty="0"/>
              <a:t>3.8 billion pounds </a:t>
            </a:r>
            <a:r>
              <a:rPr lang="en-US" sz="2400" dirty="0"/>
              <a:t>of unnecessary waste </a:t>
            </a:r>
            <a:r>
              <a:rPr lang="en-US" sz="2400" dirty="0" smtClean="0"/>
              <a:t>per year.</a:t>
            </a:r>
          </a:p>
          <a:p>
            <a:pPr lvl="1">
              <a:spcBef>
                <a:spcPts val="0"/>
              </a:spcBef>
              <a:defRPr/>
            </a:pPr>
            <a:r>
              <a:rPr lang="en-US" sz="2000" dirty="0" smtClean="0"/>
              <a:t>Currently, </a:t>
            </a:r>
            <a:r>
              <a:rPr lang="en-US" sz="2000" b="1" dirty="0" smtClean="0"/>
              <a:t>15% </a:t>
            </a:r>
            <a:r>
              <a:rPr lang="en-US" sz="2000" dirty="0" smtClean="0"/>
              <a:t>gets donated or recycled, </a:t>
            </a:r>
            <a:r>
              <a:rPr lang="en-US" sz="2000" b="1" dirty="0" smtClean="0"/>
              <a:t>85% </a:t>
            </a:r>
            <a:r>
              <a:rPr lang="en-US" sz="2000" dirty="0" smtClean="0"/>
              <a:t>goes directly to landfills. </a:t>
            </a:r>
          </a:p>
          <a:p>
            <a:pPr marL="0" indent="0">
              <a:spcBef>
                <a:spcPts val="0"/>
              </a:spcBef>
              <a:buNone/>
              <a:defRPr/>
            </a:pPr>
            <a:endParaRPr lang="en-US" sz="1400" dirty="0" smtClean="0">
              <a:solidFill>
                <a:schemeClr val="tx2">
                  <a:lumMod val="50000"/>
                </a:schemeClr>
              </a:solidFill>
            </a:endParaRPr>
          </a:p>
          <a:p>
            <a:pPr>
              <a:spcBef>
                <a:spcPts val="0"/>
              </a:spcBef>
              <a:defRPr/>
            </a:pPr>
            <a:r>
              <a:rPr lang="en-US" sz="2400" dirty="0" smtClean="0"/>
              <a:t>How can you reuse your old clothes?</a:t>
            </a:r>
          </a:p>
          <a:p>
            <a:pPr lvl="1">
              <a:spcBef>
                <a:spcPts val="0"/>
              </a:spcBef>
              <a:defRPr/>
            </a:pPr>
            <a:r>
              <a:rPr lang="en-US" sz="2000" dirty="0" smtClean="0"/>
              <a:t>Resell </a:t>
            </a:r>
            <a:r>
              <a:rPr lang="en-US" sz="2000" dirty="0"/>
              <a:t>at </a:t>
            </a:r>
            <a:r>
              <a:rPr lang="en-US" sz="2000" dirty="0" smtClean="0"/>
              <a:t>secondhand </a:t>
            </a:r>
            <a:r>
              <a:rPr lang="en-US" sz="2000" dirty="0"/>
              <a:t>clothing stores </a:t>
            </a:r>
            <a:endParaRPr lang="en-US" sz="2000" dirty="0" smtClean="0"/>
          </a:p>
          <a:p>
            <a:pPr lvl="1">
              <a:spcBef>
                <a:spcPts val="0"/>
              </a:spcBef>
              <a:defRPr/>
            </a:pPr>
            <a:r>
              <a:rPr lang="en-US" sz="2000" dirty="0" smtClean="0"/>
              <a:t>Donate  </a:t>
            </a:r>
          </a:p>
          <a:p>
            <a:pPr lvl="1">
              <a:spcBef>
                <a:spcPts val="0"/>
              </a:spcBef>
              <a:defRPr/>
            </a:pPr>
            <a:r>
              <a:rPr lang="en-US" sz="2000" dirty="0" smtClean="0"/>
              <a:t>Turn </a:t>
            </a:r>
            <a:r>
              <a:rPr lang="en-US" sz="2000" dirty="0"/>
              <a:t>into </a:t>
            </a:r>
            <a:r>
              <a:rPr lang="en-US" sz="2000" dirty="0" smtClean="0"/>
              <a:t>a cleaning cloth </a:t>
            </a:r>
          </a:p>
          <a:p>
            <a:pPr marL="0" indent="0" eaLnBrk="1" fontAlgn="auto" hangingPunct="1">
              <a:spcAft>
                <a:spcPts val="0"/>
              </a:spcAft>
              <a:buNone/>
              <a:defRPr/>
            </a:pPr>
            <a:endParaRPr lang="en-US" dirty="0" smtClean="0">
              <a:solidFill>
                <a:schemeClr val="accent3">
                  <a:lumMod val="75000"/>
                </a:schemeClr>
              </a:solidFill>
            </a:endParaRPr>
          </a:p>
          <a:p>
            <a:pPr eaLnBrk="1" fontAlgn="auto" hangingPunct="1">
              <a:spcAft>
                <a:spcPts val="0"/>
              </a:spcAft>
              <a:buFont typeface="Arial" pitchFamily="34" charset="0"/>
              <a:buChar char="•"/>
              <a:defRPr/>
            </a:pPr>
            <a:endParaRPr lang="en-US" dirty="0" smtClean="0">
              <a:solidFill>
                <a:schemeClr val="accent3">
                  <a:lumMod val="75000"/>
                </a:schemeClr>
              </a:solidFill>
            </a:endParaRPr>
          </a:p>
          <a:p>
            <a:pPr eaLnBrk="1" fontAlgn="auto" hangingPunct="1">
              <a:spcAft>
                <a:spcPts val="0"/>
              </a:spcAft>
              <a:buFont typeface="Arial" pitchFamily="34" charset="0"/>
              <a:buChar char="•"/>
              <a:defRPr/>
            </a:pPr>
            <a:endParaRPr lang="en-US" dirty="0" smtClean="0">
              <a:solidFill>
                <a:schemeClr val="accent3">
                  <a:lumMod val="75000"/>
                </a:schemeClr>
              </a:solidFill>
            </a:endParaRPr>
          </a:p>
          <a:p>
            <a:pPr marL="0" eaLnBrk="1" fontAlgn="auto" hangingPunct="1">
              <a:spcBef>
                <a:spcPts val="0"/>
              </a:spcBef>
              <a:spcAft>
                <a:spcPts val="0"/>
              </a:spcAft>
              <a:buFont typeface="Wingdings" pitchFamily="2" charset="2"/>
              <a:buNone/>
              <a:defRPr/>
            </a:pPr>
            <a:endParaRPr lang="en-US" dirty="0" smtClean="0">
              <a:solidFill>
                <a:srgbClr val="003399"/>
              </a:solidFill>
              <a:latin typeface="Arial" charset="0"/>
            </a:endParaRPr>
          </a:p>
        </p:txBody>
      </p:sp>
      <p:pic>
        <p:nvPicPr>
          <p:cNvPr id="3074" name="Picture 2" descr="Image result for clothing drop of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224" y="1367528"/>
            <a:ext cx="2935386" cy="1919743"/>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Image result for textile recycli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0672" y="3568121"/>
            <a:ext cx="2714938" cy="20362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2839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rtlCol="0" anchor="ctr" anchorCtr="1">
            <a:normAutofit/>
          </a:bodyPr>
          <a:lstStyle/>
          <a:p>
            <a:pPr algn="l" eaLnBrk="1" fontAlgn="auto" hangingPunct="1">
              <a:spcAft>
                <a:spcPts val="0"/>
              </a:spcAft>
              <a:defRPr/>
            </a:pPr>
            <a:r>
              <a:rPr lang="en-US" dirty="0" smtClean="0"/>
              <a:t>Food Waste </a:t>
            </a:r>
            <a:endParaRPr lang="en-US" dirty="0"/>
          </a:p>
        </p:txBody>
      </p:sp>
      <p:sp>
        <p:nvSpPr>
          <p:cNvPr id="6147" name="Rectangle 3"/>
          <p:cNvSpPr>
            <a:spLocks noGrp="1" noChangeArrowheads="1"/>
          </p:cNvSpPr>
          <p:nvPr>
            <p:ph idx="1"/>
          </p:nvPr>
        </p:nvSpPr>
        <p:spPr>
          <a:xfrm>
            <a:off x="329903" y="1417639"/>
            <a:ext cx="8690113" cy="4601629"/>
          </a:xfrm>
          <a:prstGeom prst="rect">
            <a:avLst/>
          </a:prstGeom>
        </p:spPr>
        <p:txBody>
          <a:bodyPr rtlCol="0">
            <a:normAutofit/>
          </a:bodyPr>
          <a:lstStyle/>
          <a:p>
            <a:r>
              <a:rPr lang="en-US" sz="2400" dirty="0" smtClean="0"/>
              <a:t>Americans throw away 40% of the food supply annual</a:t>
            </a:r>
          </a:p>
          <a:p>
            <a:r>
              <a:rPr lang="en-US" sz="2400" dirty="0" smtClean="0"/>
              <a:t>The average </a:t>
            </a:r>
            <a:r>
              <a:rPr lang="en-US" sz="2400" dirty="0"/>
              <a:t>American family of four throws away </a:t>
            </a:r>
            <a:r>
              <a:rPr lang="en-US" sz="2400" b="1" dirty="0" smtClean="0"/>
              <a:t>$</a:t>
            </a:r>
            <a:r>
              <a:rPr lang="en-US" sz="2400" b="1" dirty="0"/>
              <a:t>2,275 each year </a:t>
            </a:r>
            <a:r>
              <a:rPr lang="en-US" sz="2400" dirty="0"/>
              <a:t>in food alone </a:t>
            </a:r>
          </a:p>
          <a:p>
            <a:r>
              <a:rPr lang="en-US" sz="2400" dirty="0" smtClean="0"/>
              <a:t>How can you reduce food waste?</a:t>
            </a:r>
          </a:p>
          <a:p>
            <a:pPr lvl="1"/>
            <a:r>
              <a:rPr lang="en-US" sz="2000" dirty="0" smtClean="0"/>
              <a:t>Make notes of what is in your refrigerator</a:t>
            </a:r>
          </a:p>
          <a:p>
            <a:pPr lvl="1"/>
            <a:r>
              <a:rPr lang="en-US" sz="2000" dirty="0"/>
              <a:t>Freeze foods you know you will not be able to eat </a:t>
            </a:r>
            <a:r>
              <a:rPr lang="en-US" sz="2000" dirty="0" smtClean="0"/>
              <a:t>soon</a:t>
            </a:r>
          </a:p>
          <a:p>
            <a:pPr lvl="1"/>
            <a:r>
              <a:rPr lang="en-US" sz="2000" dirty="0"/>
              <a:t>Check to see what you have in the </a:t>
            </a:r>
            <a:r>
              <a:rPr lang="en-US" sz="2000" dirty="0" smtClean="0"/>
              <a:t>refrigerator </a:t>
            </a:r>
            <a:r>
              <a:rPr lang="en-US" sz="2000" dirty="0"/>
              <a:t>and cabinets before shopping</a:t>
            </a:r>
          </a:p>
          <a:p>
            <a:pPr>
              <a:defRPr/>
            </a:pPr>
            <a:endParaRPr lang="en-US" sz="1700" dirty="0" smtClean="0">
              <a:solidFill>
                <a:schemeClr val="tx2">
                  <a:lumMod val="50000"/>
                </a:schemeClr>
              </a:solidFill>
            </a:endParaRPr>
          </a:p>
          <a:p>
            <a:pPr eaLnBrk="1" fontAlgn="auto" hangingPunct="1">
              <a:spcAft>
                <a:spcPts val="0"/>
              </a:spcAft>
              <a:buFont typeface="Arial" pitchFamily="34" charset="0"/>
              <a:buChar char="•"/>
              <a:defRPr/>
            </a:pPr>
            <a:endParaRPr lang="en-US" sz="1700" dirty="0">
              <a:solidFill>
                <a:schemeClr val="tx2">
                  <a:lumMod val="50000"/>
                </a:schemeClr>
              </a:solidFill>
            </a:endParaRPr>
          </a:p>
          <a:p>
            <a:pPr marL="0" indent="0" eaLnBrk="1" fontAlgn="auto" hangingPunct="1">
              <a:spcAft>
                <a:spcPts val="0"/>
              </a:spcAft>
              <a:buNone/>
              <a:defRPr/>
            </a:pPr>
            <a:endParaRPr lang="en-US" dirty="0" smtClean="0">
              <a:solidFill>
                <a:schemeClr val="accent3">
                  <a:lumMod val="75000"/>
                </a:schemeClr>
              </a:solidFill>
            </a:endParaRPr>
          </a:p>
          <a:p>
            <a:pPr eaLnBrk="1" fontAlgn="auto" hangingPunct="1">
              <a:spcAft>
                <a:spcPts val="0"/>
              </a:spcAft>
              <a:buFont typeface="Arial" pitchFamily="34" charset="0"/>
              <a:buChar char="•"/>
              <a:defRPr/>
            </a:pPr>
            <a:endParaRPr lang="en-US" dirty="0" smtClean="0">
              <a:solidFill>
                <a:schemeClr val="accent3">
                  <a:lumMod val="75000"/>
                </a:schemeClr>
              </a:solidFill>
            </a:endParaRPr>
          </a:p>
          <a:p>
            <a:pPr eaLnBrk="1" fontAlgn="auto" hangingPunct="1">
              <a:spcAft>
                <a:spcPts val="0"/>
              </a:spcAft>
              <a:buFont typeface="Arial" pitchFamily="34" charset="0"/>
              <a:buChar char="•"/>
              <a:defRPr/>
            </a:pPr>
            <a:endParaRPr lang="en-US" dirty="0" smtClean="0">
              <a:solidFill>
                <a:schemeClr val="accent3">
                  <a:lumMod val="75000"/>
                </a:schemeClr>
              </a:solidFill>
            </a:endParaRPr>
          </a:p>
          <a:p>
            <a:pPr marL="0" eaLnBrk="1" fontAlgn="auto" hangingPunct="1">
              <a:spcBef>
                <a:spcPts val="0"/>
              </a:spcBef>
              <a:spcAft>
                <a:spcPts val="0"/>
              </a:spcAft>
              <a:buFont typeface="Wingdings" pitchFamily="2" charset="2"/>
              <a:buNone/>
              <a:defRPr/>
            </a:pPr>
            <a:endParaRPr lang="en-US" dirty="0" smtClean="0">
              <a:solidFill>
                <a:srgbClr val="003399"/>
              </a:solidFill>
              <a:latin typeface="Arial" charset="0"/>
            </a:endParaRPr>
          </a:p>
        </p:txBody>
      </p:sp>
      <p:pic>
        <p:nvPicPr>
          <p:cNvPr id="5122" name="Picture 2" descr="Image result for food wast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05397" y="4277373"/>
            <a:ext cx="2607749" cy="174189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mage result for leftovers in tupperwar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74165" y="4263227"/>
            <a:ext cx="2595671" cy="172828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person writing a grocery list"/>
          <p:cNvPicPr>
            <a:picLocks noChangeAspect="1" noChangeArrowheads="1"/>
          </p:cNvPicPr>
          <p:nvPr/>
        </p:nvPicPr>
        <p:blipFill rotWithShape="1">
          <a:blip r:embed="rId5">
            <a:extLst>
              <a:ext uri="{28A0092B-C50C-407E-A947-70E740481C1C}">
                <a14:useLocalDpi xmlns:a14="http://schemas.microsoft.com/office/drawing/2010/main" val="0"/>
              </a:ext>
            </a:extLst>
          </a:blip>
          <a:srcRect l="7255" r="7771"/>
          <a:stretch/>
        </p:blipFill>
        <p:spPr bwMode="auto">
          <a:xfrm>
            <a:off x="457199" y="4250611"/>
            <a:ext cx="2581405" cy="17409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31463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rtlCol="0" anchor="ctr" anchorCtr="1">
            <a:normAutofit/>
          </a:bodyPr>
          <a:lstStyle/>
          <a:p>
            <a:pPr algn="l" eaLnBrk="1" fontAlgn="auto" hangingPunct="1">
              <a:spcAft>
                <a:spcPts val="0"/>
              </a:spcAft>
              <a:defRPr/>
            </a:pPr>
            <a:r>
              <a:rPr lang="en-US" dirty="0" smtClean="0"/>
              <a:t>Unwanted Mail</a:t>
            </a:r>
            <a:endParaRPr lang="en-US" dirty="0"/>
          </a:p>
        </p:txBody>
      </p:sp>
      <p:sp>
        <p:nvSpPr>
          <p:cNvPr id="6147" name="Rectangle 3"/>
          <p:cNvSpPr>
            <a:spLocks noGrp="1" noChangeArrowheads="1"/>
          </p:cNvSpPr>
          <p:nvPr>
            <p:ph idx="1"/>
          </p:nvPr>
        </p:nvSpPr>
        <p:spPr>
          <a:xfrm>
            <a:off x="165789" y="1654826"/>
            <a:ext cx="8232913" cy="4601629"/>
          </a:xfrm>
          <a:prstGeom prst="rect">
            <a:avLst/>
          </a:prstGeom>
        </p:spPr>
        <p:txBody>
          <a:bodyPr rtlCol="0">
            <a:normAutofit/>
          </a:bodyPr>
          <a:lstStyle/>
          <a:p>
            <a:pPr>
              <a:defRPr/>
            </a:pPr>
            <a:r>
              <a:rPr lang="en-US" sz="2400" dirty="0"/>
              <a:t>Americans receive nearly 90 billion pieces of </a:t>
            </a:r>
            <a:r>
              <a:rPr lang="en-US" sz="2400" dirty="0" smtClean="0"/>
              <a:t>              advertising </a:t>
            </a:r>
            <a:r>
              <a:rPr lang="en-US" sz="2400" dirty="0"/>
              <a:t>mail every year. </a:t>
            </a:r>
            <a:endParaRPr lang="en-US" sz="2400" dirty="0" smtClean="0"/>
          </a:p>
          <a:p>
            <a:pPr>
              <a:defRPr/>
            </a:pPr>
            <a:endParaRPr lang="en-US" sz="2400" dirty="0" smtClean="0"/>
          </a:p>
          <a:p>
            <a:pPr>
              <a:defRPr/>
            </a:pPr>
            <a:r>
              <a:rPr lang="en-US" sz="2400" dirty="0" smtClean="0"/>
              <a:t>How can reduce unwanted mail?</a:t>
            </a:r>
            <a:endParaRPr lang="en-US" sz="2400" dirty="0" smtClean="0">
              <a:hlinkClick r:id="rId3"/>
            </a:endParaRPr>
          </a:p>
          <a:p>
            <a:pPr lvl="1">
              <a:defRPr/>
            </a:pPr>
            <a:r>
              <a:rPr lang="en-US" sz="2000" dirty="0" smtClean="0"/>
              <a:t>Opt out mailing lists:  CatalogChoice.org and DMAchoice.org </a:t>
            </a:r>
          </a:p>
          <a:p>
            <a:pPr lvl="1">
              <a:defRPr/>
            </a:pPr>
            <a:r>
              <a:rPr lang="en-US" sz="2000" dirty="0" smtClean="0"/>
              <a:t>Opt out for phone book:  </a:t>
            </a:r>
            <a:r>
              <a:rPr lang="en-US" sz="2000" b="1" dirty="0"/>
              <a:t> </a:t>
            </a:r>
            <a:r>
              <a:rPr lang="en-US" sz="2000" b="1" dirty="0">
                <a:hlinkClick r:id="rId4"/>
              </a:rPr>
              <a:t>https://www.yellowpagesoptout.com/</a:t>
            </a:r>
            <a:endParaRPr lang="en-US" sz="2000" dirty="0" smtClean="0"/>
          </a:p>
          <a:p>
            <a:pPr lvl="1">
              <a:defRPr/>
            </a:pPr>
            <a:r>
              <a:rPr lang="en-US" sz="2000" dirty="0" smtClean="0">
                <a:solidFill>
                  <a:schemeClr val="tx1"/>
                </a:solidFill>
              </a:rPr>
              <a:t>Choose to receive statements/bills electronically</a:t>
            </a:r>
            <a:endParaRPr lang="en-US" sz="1100" dirty="0">
              <a:solidFill>
                <a:schemeClr val="tx1"/>
              </a:solidFill>
            </a:endParaRPr>
          </a:p>
          <a:p>
            <a:pPr lvl="1">
              <a:defRPr/>
            </a:pPr>
            <a:endParaRPr lang="en-US" sz="1100" dirty="0" smtClean="0">
              <a:solidFill>
                <a:schemeClr val="tx2">
                  <a:lumMod val="50000"/>
                </a:schemeClr>
              </a:solidFill>
            </a:endParaRPr>
          </a:p>
          <a:p>
            <a:pPr eaLnBrk="1" fontAlgn="auto" hangingPunct="1">
              <a:spcAft>
                <a:spcPts val="0"/>
              </a:spcAft>
              <a:buFont typeface="Arial" pitchFamily="34" charset="0"/>
              <a:buChar char="•"/>
              <a:defRPr/>
            </a:pPr>
            <a:endParaRPr lang="en-US" sz="1700" dirty="0">
              <a:solidFill>
                <a:schemeClr val="tx2">
                  <a:lumMod val="50000"/>
                </a:schemeClr>
              </a:solidFill>
            </a:endParaRPr>
          </a:p>
          <a:p>
            <a:pPr marL="0" indent="0" eaLnBrk="1" fontAlgn="auto" hangingPunct="1">
              <a:spcAft>
                <a:spcPts val="0"/>
              </a:spcAft>
              <a:buNone/>
              <a:defRPr/>
            </a:pPr>
            <a:endParaRPr lang="en-US" dirty="0" smtClean="0">
              <a:solidFill>
                <a:schemeClr val="accent3">
                  <a:lumMod val="75000"/>
                </a:schemeClr>
              </a:solidFill>
            </a:endParaRPr>
          </a:p>
          <a:p>
            <a:pPr eaLnBrk="1" fontAlgn="auto" hangingPunct="1">
              <a:spcAft>
                <a:spcPts val="0"/>
              </a:spcAft>
              <a:buFont typeface="Arial" pitchFamily="34" charset="0"/>
              <a:buChar char="•"/>
              <a:defRPr/>
            </a:pPr>
            <a:endParaRPr lang="en-US" dirty="0" smtClean="0">
              <a:solidFill>
                <a:schemeClr val="accent3">
                  <a:lumMod val="75000"/>
                </a:schemeClr>
              </a:solidFill>
            </a:endParaRPr>
          </a:p>
          <a:p>
            <a:pPr eaLnBrk="1" fontAlgn="auto" hangingPunct="1">
              <a:spcAft>
                <a:spcPts val="0"/>
              </a:spcAft>
              <a:buFont typeface="Arial" pitchFamily="34" charset="0"/>
              <a:buChar char="•"/>
              <a:defRPr/>
            </a:pPr>
            <a:endParaRPr lang="en-US" dirty="0" smtClean="0">
              <a:solidFill>
                <a:schemeClr val="accent3">
                  <a:lumMod val="75000"/>
                </a:schemeClr>
              </a:solidFill>
            </a:endParaRPr>
          </a:p>
          <a:p>
            <a:pPr marL="0" eaLnBrk="1" fontAlgn="auto" hangingPunct="1">
              <a:spcBef>
                <a:spcPts val="0"/>
              </a:spcBef>
              <a:spcAft>
                <a:spcPts val="0"/>
              </a:spcAft>
              <a:buFont typeface="Wingdings" pitchFamily="2" charset="2"/>
              <a:buNone/>
              <a:defRPr/>
            </a:pPr>
            <a:endParaRPr lang="en-US" dirty="0" smtClean="0">
              <a:solidFill>
                <a:srgbClr val="003399"/>
              </a:solidFill>
              <a:latin typeface="Arial" charset="0"/>
            </a:endParaRPr>
          </a:p>
        </p:txBody>
      </p:sp>
      <p:pic>
        <p:nvPicPr>
          <p:cNvPr id="1026" name="Picture 2" descr="Image result for junk mai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43091" y="4687864"/>
            <a:ext cx="2130989" cy="1421944"/>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Image result for email inbox"/>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71528" y="4670573"/>
            <a:ext cx="1750333" cy="1312750"/>
          </a:xfrm>
          <a:prstGeom prst="rect">
            <a:avLst/>
          </a:prstGeom>
          <a:noFill/>
          <a:extLst>
            <a:ext uri="{909E8E84-426E-40DD-AFC4-6F175D3DCCD1}">
              <a14:hiddenFill xmlns:a14="http://schemas.microsoft.com/office/drawing/2010/main">
                <a:solidFill>
                  <a:srgbClr val="FFFFFF"/>
                </a:solidFill>
              </a14:hiddenFill>
            </a:ext>
          </a:extLst>
        </p:spPr>
      </p:pic>
      <p:sp>
        <p:nvSpPr>
          <p:cNvPr id="6" name="Striped Right Arrow 5"/>
          <p:cNvSpPr/>
          <p:nvPr/>
        </p:nvSpPr>
        <p:spPr>
          <a:xfrm>
            <a:off x="6064794" y="5040228"/>
            <a:ext cx="871673" cy="573439"/>
          </a:xfrm>
          <a:prstGeom prst="strip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quot;No&quot; Symbol 6"/>
          <p:cNvSpPr/>
          <p:nvPr/>
        </p:nvSpPr>
        <p:spPr>
          <a:xfrm>
            <a:off x="4494470" y="4952545"/>
            <a:ext cx="945751" cy="888833"/>
          </a:xfrm>
          <a:prstGeom prst="noSmoking">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6943" y="4726953"/>
            <a:ext cx="2181225" cy="1114425"/>
          </a:xfrm>
          <a:prstGeom prst="rect">
            <a:avLst/>
          </a:prstGeom>
        </p:spPr>
      </p:pic>
      <p:pic>
        <p:nvPicPr>
          <p:cNvPr id="5" name="Picture 4"/>
          <p:cNvPicPr>
            <a:picLocks noChangeAspect="1"/>
          </p:cNvPicPr>
          <p:nvPr/>
        </p:nvPicPr>
        <p:blipFill rotWithShape="1">
          <a:blip r:embed="rId8"/>
          <a:srcRect l="12144" t="4695" r="11224" b="10687"/>
          <a:stretch/>
        </p:blipFill>
        <p:spPr>
          <a:xfrm>
            <a:off x="6998691" y="1526750"/>
            <a:ext cx="1963256" cy="1635949"/>
          </a:xfrm>
          <a:prstGeom prst="rect">
            <a:avLst/>
          </a:prstGeom>
        </p:spPr>
      </p:pic>
    </p:spTree>
    <p:extLst>
      <p:ext uri="{BB962C8B-B14F-4D97-AF65-F5344CB8AC3E}">
        <p14:creationId xmlns:p14="http://schemas.microsoft.com/office/powerpoint/2010/main" val="10501006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2541"/>
            <a:ext cx="8229600" cy="1143000"/>
          </a:xfrm>
        </p:spPr>
        <p:txBody>
          <a:bodyPr>
            <a:normAutofit/>
          </a:bodyPr>
          <a:lstStyle/>
          <a:p>
            <a:r>
              <a:rPr lang="en-US" sz="3600" dirty="0" smtClean="0"/>
              <a:t>Strategic Impact Goals (2025)</a:t>
            </a:r>
            <a:endParaRPr lang="en-US" sz="3600" dirty="0"/>
          </a:p>
        </p:txBody>
      </p:sp>
      <p:sp>
        <p:nvSpPr>
          <p:cNvPr id="30" name="TextBox 29"/>
          <p:cNvSpPr txBox="1"/>
          <p:nvPr/>
        </p:nvSpPr>
        <p:spPr>
          <a:xfrm>
            <a:off x="1113712" y="2332039"/>
            <a:ext cx="1289838" cy="584776"/>
          </a:xfrm>
          <a:prstGeom prst="rect">
            <a:avLst/>
          </a:prstGeom>
          <a:noFill/>
          <a:ln w="76200">
            <a:noFill/>
          </a:ln>
        </p:spPr>
        <p:txBody>
          <a:bodyPr vert="horz"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smtClean="0">
                <a:solidFill>
                  <a:schemeClr val="bg1">
                    <a:lumMod val="50000"/>
                  </a:schemeClr>
                </a:solidFill>
                <a:latin typeface="Matiz"/>
                <a:cs typeface="Matiz"/>
              </a:rPr>
              <a:t>End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smtClean="0">
                <a:solidFill>
                  <a:schemeClr val="bg1">
                    <a:lumMod val="50000"/>
                  </a:schemeClr>
                </a:solidFill>
                <a:latin typeface="Matiz"/>
                <a:cs typeface="Matiz"/>
              </a:rPr>
              <a:t>Littering</a:t>
            </a:r>
            <a:endParaRPr lang="en-US" sz="1600" dirty="0">
              <a:solidFill>
                <a:schemeClr val="bg1">
                  <a:lumMod val="50000"/>
                </a:schemeClr>
              </a:solidFill>
              <a:latin typeface="Matiz"/>
              <a:cs typeface="Matiz"/>
            </a:endParaRPr>
          </a:p>
        </p:txBody>
      </p:sp>
      <p:sp>
        <p:nvSpPr>
          <p:cNvPr id="25" name="TextBox 24"/>
          <p:cNvSpPr txBox="1"/>
          <p:nvPr/>
        </p:nvSpPr>
        <p:spPr>
          <a:xfrm>
            <a:off x="3917456" y="2307932"/>
            <a:ext cx="1289838" cy="584776"/>
          </a:xfrm>
          <a:prstGeom prst="rect">
            <a:avLst/>
          </a:prstGeom>
          <a:noFill/>
          <a:ln w="76200">
            <a:noFill/>
          </a:ln>
        </p:spPr>
        <p:txBody>
          <a:bodyPr vert="horz"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smtClean="0">
                <a:solidFill>
                  <a:schemeClr val="bg1">
                    <a:lumMod val="50000"/>
                  </a:schemeClr>
                </a:solidFill>
                <a:latin typeface="Matiz"/>
                <a:cs typeface="Matiz"/>
              </a:rPr>
              <a:t>Improve Recycling</a:t>
            </a:r>
            <a:endParaRPr lang="en-US" sz="1600" dirty="0">
              <a:solidFill>
                <a:schemeClr val="bg1">
                  <a:lumMod val="50000"/>
                </a:schemeClr>
              </a:solidFill>
              <a:latin typeface="Matiz"/>
              <a:cs typeface="Matiz"/>
            </a:endParaRPr>
          </a:p>
        </p:txBody>
      </p:sp>
      <p:sp>
        <p:nvSpPr>
          <p:cNvPr id="26" name="TextBox 25"/>
          <p:cNvSpPr txBox="1"/>
          <p:nvPr/>
        </p:nvSpPr>
        <p:spPr>
          <a:xfrm>
            <a:off x="6623755" y="2336153"/>
            <a:ext cx="1608898" cy="584776"/>
          </a:xfrm>
          <a:prstGeom prst="rect">
            <a:avLst/>
          </a:prstGeom>
          <a:noFill/>
          <a:ln w="76200">
            <a:noFill/>
          </a:ln>
        </p:spPr>
        <p:txBody>
          <a:bodyPr vert="horz"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smtClean="0">
                <a:solidFill>
                  <a:schemeClr val="bg1">
                    <a:lumMod val="50000"/>
                  </a:schemeClr>
                </a:solidFill>
                <a:latin typeface="Matiz"/>
                <a:cs typeface="Matiz"/>
              </a:rPr>
              <a:t>Beautify Communities</a:t>
            </a:r>
            <a:endParaRPr lang="en-US" sz="1600" dirty="0">
              <a:solidFill>
                <a:schemeClr val="bg1">
                  <a:lumMod val="50000"/>
                </a:schemeClr>
              </a:solidFill>
              <a:latin typeface="Matiz"/>
              <a:cs typeface="Matiz"/>
            </a:endParaRPr>
          </a:p>
        </p:txBody>
      </p:sp>
      <p:pic>
        <p:nvPicPr>
          <p:cNvPr id="3" name="Picture 2" descr="Communities_color.pd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672736" y="1212016"/>
            <a:ext cx="1387231" cy="1078957"/>
          </a:xfrm>
          <a:prstGeom prst="rect">
            <a:avLst/>
          </a:prstGeom>
        </p:spPr>
      </p:pic>
      <p:pic>
        <p:nvPicPr>
          <p:cNvPr id="4" name="Picture 3" descr="End-Littering_color.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83250" y="1320154"/>
            <a:ext cx="1270000" cy="987778"/>
          </a:xfrm>
          <a:prstGeom prst="rect">
            <a:avLst/>
          </a:prstGeom>
        </p:spPr>
      </p:pic>
      <p:pic>
        <p:nvPicPr>
          <p:cNvPr id="5" name="Picture 4" descr="Recycle_color.pdf"/>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889983" y="1380536"/>
            <a:ext cx="1306285" cy="1015999"/>
          </a:xfrm>
          <a:prstGeom prst="rect">
            <a:avLst/>
          </a:prstGeom>
        </p:spPr>
      </p:pic>
      <p:sp>
        <p:nvSpPr>
          <p:cNvPr id="29" name="TextBox 28"/>
          <p:cNvSpPr txBox="1"/>
          <p:nvPr/>
        </p:nvSpPr>
        <p:spPr>
          <a:xfrm>
            <a:off x="806255" y="3274857"/>
            <a:ext cx="2498935" cy="1661993"/>
          </a:xfrm>
          <a:prstGeom prst="rect">
            <a:avLst/>
          </a:prstGeom>
          <a:noFill/>
          <a:ln w="76200">
            <a:noFill/>
          </a:ln>
        </p:spPr>
        <p:txBody>
          <a:bodyPr vert="horz" wrap="square" rtlCol="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smtClean="0">
                <a:ln>
                  <a:noFill/>
                </a:ln>
                <a:solidFill>
                  <a:srgbClr val="FFC000"/>
                </a:solidFill>
                <a:effectLst>
                  <a:outerShdw blurRad="50800" dist="38100" algn="l" rotWithShape="0">
                    <a:prstClr val="black">
                      <a:alpha val="40000"/>
                    </a:prstClr>
                  </a:outerShdw>
                </a:effectLst>
                <a:uLnTx/>
                <a:uFillTx/>
              </a:rPr>
              <a:t>END LITTERING IN AMERICA</a:t>
            </a:r>
          </a:p>
          <a:p>
            <a:pPr marL="0" marR="0" lvl="1"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prstClr val="black"/>
                </a:solidFill>
                <a:effectLst/>
                <a:uLnTx/>
                <a:uFillTx/>
              </a:rPr>
              <a:t>Reduce litter by 35% in Keep</a:t>
            </a:r>
            <a:r>
              <a:rPr kumimoji="0" lang="en-US" sz="1400" b="0" i="0" u="none" strike="noStrike" kern="0" cap="none" spc="0" normalizeH="0" noProof="0" dirty="0" smtClean="0">
                <a:ln>
                  <a:noFill/>
                </a:ln>
                <a:solidFill>
                  <a:prstClr val="black"/>
                </a:solidFill>
                <a:effectLst/>
                <a:uLnTx/>
                <a:uFillTx/>
              </a:rPr>
              <a:t> America Beautiful</a:t>
            </a:r>
            <a:r>
              <a:rPr kumimoji="0" lang="en-US" sz="1400" b="0" i="0" u="none" strike="noStrike" kern="0" cap="none" spc="0" normalizeH="0" baseline="0" noProof="0" dirty="0" smtClean="0">
                <a:ln>
                  <a:noFill/>
                </a:ln>
                <a:solidFill>
                  <a:prstClr val="black"/>
                </a:solidFill>
                <a:effectLst/>
                <a:uLnTx/>
                <a:uFillTx/>
              </a:rPr>
              <a:t> affiliate service areas</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2000" b="1" i="0" u="none" strike="noStrike" kern="0" cap="none" spc="0" normalizeH="0" baseline="0" noProof="0" dirty="0" smtClean="0">
              <a:ln>
                <a:noFill/>
              </a:ln>
              <a:solidFill>
                <a:srgbClr val="FFC000"/>
              </a:solidFill>
              <a:effectLst>
                <a:outerShdw blurRad="50800" dist="38100" algn="l" rotWithShape="0">
                  <a:prstClr val="black">
                    <a:alpha val="40000"/>
                  </a:prstClr>
                </a:outerShdw>
              </a:effectLst>
              <a:uLnTx/>
              <a:uFillTx/>
            </a:endParaRPr>
          </a:p>
        </p:txBody>
      </p:sp>
      <p:sp>
        <p:nvSpPr>
          <p:cNvPr id="31" name="TextBox 30"/>
          <p:cNvSpPr txBox="1"/>
          <p:nvPr/>
        </p:nvSpPr>
        <p:spPr>
          <a:xfrm>
            <a:off x="3641714" y="3314993"/>
            <a:ext cx="2416085" cy="2092881"/>
          </a:xfrm>
          <a:prstGeom prst="rect">
            <a:avLst/>
          </a:prstGeom>
          <a:noFill/>
          <a:ln w="76200">
            <a:noFill/>
          </a:ln>
        </p:spPr>
        <p:txBody>
          <a:bodyPr vert="horz" wrap="square" rtlCol="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smtClean="0">
                <a:ln>
                  <a:noFill/>
                </a:ln>
                <a:solidFill>
                  <a:srgbClr val="00B050"/>
                </a:solidFill>
                <a:effectLst>
                  <a:outerShdw blurRad="50800" dist="38100" algn="l" rotWithShape="0">
                    <a:prstClr val="black">
                      <a:alpha val="40000"/>
                    </a:prstClr>
                  </a:outerShdw>
                </a:effectLst>
                <a:uLnTx/>
                <a:uFillTx/>
              </a:rPr>
              <a:t>IMPROVE RECYCLING IN AMERICA</a:t>
            </a:r>
          </a:p>
          <a:p>
            <a:pPr marL="0" marR="0" lvl="1"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prstClr val="black"/>
                </a:solidFill>
                <a:effectLst/>
                <a:uLnTx/>
                <a:uFillTx/>
              </a:rPr>
              <a:t>Improve recycling attitudes and behavior by 20% and quality by 15%; </a:t>
            </a:r>
          </a:p>
          <a:p>
            <a:pPr marL="0" marR="0" lvl="1" indent="0" defTabSz="914400" eaLnBrk="1" fontAlgn="auto" latinLnBrk="0" hangingPunct="1">
              <a:lnSpc>
                <a:spcPct val="100000"/>
              </a:lnSpc>
              <a:spcBef>
                <a:spcPts val="0"/>
              </a:spcBef>
              <a:spcAft>
                <a:spcPts val="0"/>
              </a:spcAft>
              <a:buClrTx/>
              <a:buSzTx/>
              <a:buFontTx/>
              <a:buNone/>
              <a:tabLst/>
              <a:defRPr/>
            </a:pPr>
            <a:r>
              <a:rPr lang="en-US" sz="1400" kern="0" dirty="0" smtClean="0">
                <a:solidFill>
                  <a:prstClr val="black"/>
                </a:solidFill>
              </a:rPr>
              <a:t>P</a:t>
            </a:r>
            <a:r>
              <a:rPr kumimoji="0" lang="en-US" sz="1400" b="0" i="0" u="none" strike="noStrike" kern="0" cap="none" spc="0" normalizeH="0" baseline="0" noProof="0" dirty="0" err="1" smtClean="0">
                <a:ln>
                  <a:noFill/>
                </a:ln>
                <a:solidFill>
                  <a:prstClr val="black"/>
                </a:solidFill>
                <a:effectLst/>
                <a:uLnTx/>
                <a:uFillTx/>
              </a:rPr>
              <a:t>rovide</a:t>
            </a:r>
            <a:r>
              <a:rPr kumimoji="0" lang="en-US" sz="1400" b="0" i="0" u="none" strike="noStrike" kern="0" cap="none" spc="0" normalizeH="0" baseline="0" noProof="0" dirty="0" smtClean="0">
                <a:ln>
                  <a:noFill/>
                </a:ln>
                <a:solidFill>
                  <a:prstClr val="black"/>
                </a:solidFill>
                <a:effectLst/>
                <a:uLnTx/>
                <a:uFillTx/>
              </a:rPr>
              <a:t> 5 million individuals with on the go recycling</a:t>
            </a:r>
            <a:endParaRPr kumimoji="0" lang="en-US" sz="1400" b="1" i="0" u="none" strike="noStrike" kern="0" cap="none" spc="0" normalizeH="0" baseline="0" noProof="0" dirty="0" smtClean="0">
              <a:ln>
                <a:noFill/>
              </a:ln>
              <a:solidFill>
                <a:srgbClr val="00B050"/>
              </a:solidFill>
              <a:effectLst>
                <a:outerShdw blurRad="50800" dist="38100" algn="l" rotWithShape="0">
                  <a:prstClr val="black">
                    <a:alpha val="40000"/>
                  </a:prstClr>
                </a:outerShdw>
              </a:effectLst>
              <a:uLnTx/>
              <a:uFillTx/>
            </a:endParaRPr>
          </a:p>
        </p:txBody>
      </p:sp>
      <p:sp>
        <p:nvSpPr>
          <p:cNvPr id="33" name="TextBox 32"/>
          <p:cNvSpPr txBox="1"/>
          <p:nvPr/>
        </p:nvSpPr>
        <p:spPr>
          <a:xfrm>
            <a:off x="6514652" y="3274857"/>
            <a:ext cx="2119299" cy="1661993"/>
          </a:xfrm>
          <a:prstGeom prst="rect">
            <a:avLst/>
          </a:prstGeom>
          <a:noFill/>
          <a:ln w="76200">
            <a:noFill/>
          </a:ln>
        </p:spPr>
        <p:txBody>
          <a:bodyPr vert="horz" wrap="square" rtlCol="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smtClean="0">
                <a:ln>
                  <a:noFill/>
                </a:ln>
                <a:solidFill>
                  <a:srgbClr val="4472C4"/>
                </a:solidFill>
                <a:effectLst>
                  <a:outerShdw blurRad="38100" dist="38100" dir="2700000" algn="tl">
                    <a:srgbClr val="000000">
                      <a:alpha val="43137"/>
                    </a:srgbClr>
                  </a:outerShdw>
                </a:effectLst>
                <a:uLnTx/>
                <a:uFillTx/>
              </a:rPr>
              <a:t>BEAUTIFY AMERICA’S COMMUNITIES</a:t>
            </a:r>
          </a:p>
          <a:p>
            <a:pPr marL="0" marR="0" lvl="1"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prstClr val="black"/>
                </a:solidFill>
                <a:effectLst/>
                <a:uLnTx/>
                <a:uFillTx/>
              </a:rPr>
              <a:t>Improve, restore and maintain 1 million public spaces</a:t>
            </a:r>
          </a:p>
        </p:txBody>
      </p:sp>
    </p:spTree>
    <p:extLst>
      <p:ext uri="{BB962C8B-B14F-4D97-AF65-F5344CB8AC3E}">
        <p14:creationId xmlns:p14="http://schemas.microsoft.com/office/powerpoint/2010/main" val="63294865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America Recycles (November 15 and beyond)</a:t>
            </a:r>
          </a:p>
        </p:txBody>
      </p:sp>
      <p:pic>
        <p:nvPicPr>
          <p:cNvPr id="6" name="Picture 5"/>
          <p:cNvPicPr/>
          <p:nvPr/>
        </p:nvPicPr>
        <p:blipFill>
          <a:blip r:embed="rId3" cstate="email">
            <a:extLst>
              <a:ext uri="{28A0092B-C50C-407E-A947-70E740481C1C}">
                <a14:useLocalDpi xmlns:a14="http://schemas.microsoft.com/office/drawing/2010/main"/>
              </a:ext>
            </a:extLst>
          </a:blip>
          <a:stretch>
            <a:fillRect/>
          </a:stretch>
        </p:blipFill>
        <p:spPr bwMode="auto">
          <a:xfrm>
            <a:off x="5789303" y="3629465"/>
            <a:ext cx="3033913" cy="2323947"/>
          </a:xfrm>
          <a:prstGeom prst="rect">
            <a:avLst/>
          </a:prstGeom>
          <a:ln>
            <a:noFill/>
          </a:ln>
          <a:extLst>
            <a:ext uri="{53640926-AAD7-44d8-BBD7-CCE9431645EC}">
              <a14:shadowObscured xmlns:a14="http://schemas.microsoft.com/office/drawing/2010/main" xmlns=""/>
            </a:ext>
          </a:extLst>
        </p:spPr>
      </p:pic>
      <p:sp>
        <p:nvSpPr>
          <p:cNvPr id="7" name="Rectangle 3"/>
          <p:cNvSpPr txBox="1">
            <a:spLocks noChangeArrowheads="1"/>
          </p:cNvSpPr>
          <p:nvPr/>
        </p:nvSpPr>
        <p:spPr>
          <a:xfrm>
            <a:off x="166603" y="1328650"/>
            <a:ext cx="5543957" cy="4601629"/>
          </a:xfrm>
          <a:prstGeom prst="rect">
            <a:avLst/>
          </a:prstGeom>
        </p:spPr>
        <p:txBody>
          <a:bodyPr vert="horz" lIns="91440" tIns="45720" rIns="91440" bIns="45720" rtlCol="0">
            <a:normAutofit fontScale="85000" lnSpcReduction="20000"/>
          </a:bodyPr>
          <a:lstStyle>
            <a:lvl1pPr marL="342900" indent="-342900" algn="l" defTabSz="457200" rtl="0" eaLnBrk="1" latinLnBrk="0" hangingPunct="1">
              <a:spcBef>
                <a:spcPct val="20000"/>
              </a:spcBef>
              <a:buClr>
                <a:schemeClr val="accent1"/>
              </a:buClr>
              <a:buFont typeface="Arial" panose="020B0604020202020204" pitchFamily="34" charset="0"/>
              <a:buChar char="•"/>
              <a:defRPr sz="3200" kern="1200">
                <a:solidFill>
                  <a:schemeClr val="tx1">
                    <a:lumMod val="95000"/>
                    <a:lumOff val="5000"/>
                  </a:schemeClr>
                </a:solidFill>
                <a:latin typeface="+mn-lt"/>
                <a:ea typeface="+mn-ea"/>
                <a:cs typeface="+mn-cs"/>
              </a:defRPr>
            </a:lvl1pPr>
            <a:lvl2pPr marL="742950" indent="-285750" algn="l" defTabSz="457200" rtl="0" eaLnBrk="1" latinLnBrk="0" hangingPunct="1">
              <a:spcBef>
                <a:spcPct val="20000"/>
              </a:spcBef>
              <a:buClr>
                <a:schemeClr val="accent1"/>
              </a:buClr>
              <a:buFont typeface="Arial" panose="020B0604020202020204" pitchFamily="34" charset="0"/>
              <a:buChar char="•"/>
              <a:defRPr sz="2800" kern="1200">
                <a:solidFill>
                  <a:schemeClr val="tx1">
                    <a:lumMod val="95000"/>
                    <a:lumOff val="5000"/>
                  </a:schemeClr>
                </a:solidFill>
                <a:latin typeface="+mn-lt"/>
                <a:ea typeface="+mn-ea"/>
                <a:cs typeface="+mn-cs"/>
              </a:defRPr>
            </a:lvl2pPr>
            <a:lvl3pPr marL="1143000" indent="-228600" algn="l" defTabSz="457200" rtl="0" eaLnBrk="1" latinLnBrk="0" hangingPunct="1">
              <a:spcBef>
                <a:spcPct val="20000"/>
              </a:spcBef>
              <a:buClr>
                <a:schemeClr val="accent1"/>
              </a:buClr>
              <a:buFont typeface="Arial" panose="020B0604020202020204" pitchFamily="34" charset="0"/>
              <a:buChar char="•"/>
              <a:defRPr sz="2400" kern="1200">
                <a:solidFill>
                  <a:schemeClr val="tx1">
                    <a:lumMod val="95000"/>
                    <a:lumOff val="5000"/>
                  </a:schemeClr>
                </a:solidFill>
                <a:latin typeface="+mn-lt"/>
                <a:ea typeface="+mn-ea"/>
                <a:cs typeface="+mn-cs"/>
              </a:defRPr>
            </a:lvl3pPr>
            <a:lvl4pPr marL="1600200" indent="-228600" algn="l" defTabSz="457200" rtl="0" eaLnBrk="1" latinLnBrk="0" hangingPunct="1">
              <a:spcBef>
                <a:spcPct val="20000"/>
              </a:spcBef>
              <a:buClr>
                <a:schemeClr val="accent1"/>
              </a:buClr>
              <a:buFont typeface="Arial" panose="020B0604020202020204" pitchFamily="34" charset="0"/>
              <a:buChar char="•"/>
              <a:defRPr sz="2000" kern="1200">
                <a:solidFill>
                  <a:schemeClr val="tx1">
                    <a:lumMod val="95000"/>
                    <a:lumOff val="5000"/>
                  </a:schemeClr>
                </a:solidFill>
                <a:latin typeface="+mn-lt"/>
                <a:ea typeface="+mn-ea"/>
                <a:cs typeface="+mn-cs"/>
              </a:defRPr>
            </a:lvl4pPr>
            <a:lvl5pPr marL="2057400" indent="-228600" algn="l" defTabSz="457200" rtl="0" eaLnBrk="1" latinLnBrk="0" hangingPunct="1">
              <a:spcBef>
                <a:spcPct val="20000"/>
              </a:spcBef>
              <a:buClr>
                <a:schemeClr val="accent1"/>
              </a:buClr>
              <a:buFont typeface="Arial" panose="020B0604020202020204" pitchFamily="34" charset="0"/>
              <a:buChar char="•"/>
              <a:defRPr sz="2000" kern="1200">
                <a:solidFill>
                  <a:schemeClr val="tx1">
                    <a:lumMod val="95000"/>
                    <a:lumOff val="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defRPr/>
            </a:pPr>
            <a:r>
              <a:rPr lang="en-US" dirty="0" smtClean="0"/>
              <a:t>The only </a:t>
            </a:r>
            <a:r>
              <a:rPr lang="en-US" b="1" dirty="0" smtClean="0"/>
              <a:t>nationally-recognized</a:t>
            </a:r>
            <a:r>
              <a:rPr lang="en-US" dirty="0" smtClean="0"/>
              <a:t> day dedicated to promoting and celebrating recycling in the United States. </a:t>
            </a:r>
          </a:p>
          <a:p>
            <a:pPr>
              <a:defRPr/>
            </a:pPr>
            <a:endParaRPr lang="en-US" dirty="0" smtClean="0">
              <a:solidFill>
                <a:schemeClr val="tx1"/>
              </a:solidFill>
            </a:endParaRPr>
          </a:p>
          <a:p>
            <a:pPr>
              <a:defRPr/>
            </a:pPr>
            <a:r>
              <a:rPr lang="en-US" dirty="0" smtClean="0">
                <a:solidFill>
                  <a:schemeClr val="tx1"/>
                </a:solidFill>
              </a:rPr>
              <a:t>An opportunity to make recycling bigger and better </a:t>
            </a:r>
            <a:r>
              <a:rPr lang="en-US" b="1" dirty="0" smtClean="0">
                <a:solidFill>
                  <a:schemeClr val="tx1"/>
                </a:solidFill>
              </a:rPr>
              <a:t>365 days a year</a:t>
            </a:r>
            <a:r>
              <a:rPr lang="en-US" dirty="0" smtClean="0">
                <a:solidFill>
                  <a:schemeClr val="tx1"/>
                </a:solidFill>
              </a:rPr>
              <a:t>.</a:t>
            </a:r>
          </a:p>
          <a:p>
            <a:pPr>
              <a:defRPr/>
            </a:pPr>
            <a:endParaRPr lang="en-US" dirty="0" smtClean="0">
              <a:solidFill>
                <a:schemeClr val="tx1"/>
              </a:solidFill>
            </a:endParaRPr>
          </a:p>
          <a:p>
            <a:pPr>
              <a:defRPr/>
            </a:pPr>
            <a:r>
              <a:rPr lang="en-US" dirty="0" smtClean="0">
                <a:solidFill>
                  <a:schemeClr val="tx1"/>
                </a:solidFill>
              </a:rPr>
              <a:t>A cause to encourage your </a:t>
            </a:r>
            <a:r>
              <a:rPr lang="en-US" b="1" dirty="0" smtClean="0">
                <a:solidFill>
                  <a:schemeClr val="tx1"/>
                </a:solidFill>
              </a:rPr>
              <a:t>friends, neighbors, classmates and colleagues </a:t>
            </a:r>
            <a:r>
              <a:rPr lang="en-US" dirty="0" smtClean="0">
                <a:solidFill>
                  <a:schemeClr val="tx1"/>
                </a:solidFill>
              </a:rPr>
              <a:t>to recycle and inform them on the right things to recycle.</a:t>
            </a:r>
          </a:p>
          <a:p>
            <a:pPr>
              <a:defRPr/>
            </a:pPr>
            <a:endParaRPr lang="en-US" dirty="0" smtClean="0">
              <a:solidFill>
                <a:schemeClr val="tx1"/>
              </a:solidFill>
            </a:endParaRPr>
          </a:p>
          <a:p>
            <a:pPr>
              <a:defRPr/>
            </a:pPr>
            <a:endParaRPr lang="en-US" sz="1700" dirty="0" smtClean="0">
              <a:solidFill>
                <a:schemeClr val="tx2">
                  <a:lumMod val="50000"/>
                </a:schemeClr>
              </a:solidFill>
            </a:endParaRPr>
          </a:p>
          <a:p>
            <a:pPr>
              <a:defRPr/>
            </a:pPr>
            <a:endParaRPr lang="en-US" sz="1700" dirty="0" smtClean="0">
              <a:solidFill>
                <a:schemeClr val="tx2">
                  <a:lumMod val="50000"/>
                </a:schemeClr>
              </a:solidFill>
            </a:endParaRPr>
          </a:p>
          <a:p>
            <a:pPr marL="0" indent="0">
              <a:buFont typeface="Arial" panose="020B0604020202020204" pitchFamily="34" charset="0"/>
              <a:buNone/>
              <a:defRPr/>
            </a:pPr>
            <a:endParaRPr lang="en-US" dirty="0" smtClean="0">
              <a:solidFill>
                <a:schemeClr val="accent3">
                  <a:lumMod val="75000"/>
                </a:schemeClr>
              </a:solidFill>
            </a:endParaRPr>
          </a:p>
          <a:p>
            <a:pPr>
              <a:defRPr/>
            </a:pPr>
            <a:endParaRPr lang="en-US" dirty="0" smtClean="0">
              <a:solidFill>
                <a:schemeClr val="accent3">
                  <a:lumMod val="75000"/>
                </a:schemeClr>
              </a:solidFill>
            </a:endParaRPr>
          </a:p>
          <a:p>
            <a:pPr>
              <a:defRPr/>
            </a:pPr>
            <a:endParaRPr lang="en-US" dirty="0" smtClean="0">
              <a:solidFill>
                <a:schemeClr val="accent3">
                  <a:lumMod val="75000"/>
                </a:schemeClr>
              </a:solidFill>
            </a:endParaRPr>
          </a:p>
          <a:p>
            <a:pPr marL="0">
              <a:spcBef>
                <a:spcPts val="0"/>
              </a:spcBef>
              <a:buFont typeface="Wingdings" pitchFamily="2" charset="2"/>
              <a:buNone/>
              <a:defRPr/>
            </a:pPr>
            <a:endParaRPr lang="en-US" dirty="0" smtClean="0">
              <a:solidFill>
                <a:srgbClr val="003399"/>
              </a:solidFill>
              <a:latin typeface="Arial" charset="0"/>
            </a:endParaRPr>
          </a:p>
        </p:txBody>
      </p:sp>
      <p:pic>
        <p:nvPicPr>
          <p:cNvPr id="9" name="Picture 8" descr="Niagara pledge taker.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800873" y="1242311"/>
            <a:ext cx="3002199" cy="2251649"/>
          </a:xfrm>
          <a:prstGeom prst="rect">
            <a:avLst/>
          </a:prstGeom>
        </p:spPr>
      </p:pic>
    </p:spTree>
    <p:extLst>
      <p:ext uri="{BB962C8B-B14F-4D97-AF65-F5344CB8AC3E}">
        <p14:creationId xmlns:p14="http://schemas.microsoft.com/office/powerpoint/2010/main" val="347967349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Theme:  #</a:t>
            </a:r>
            <a:r>
              <a:rPr lang="en-US" dirty="0" err="1"/>
              <a:t>BeRecycled</a:t>
            </a:r>
            <a:r>
              <a:rPr lang="en-US" dirty="0"/>
              <a:t> </a:t>
            </a:r>
            <a:br>
              <a:rPr lang="en-US" dirty="0"/>
            </a:br>
            <a:endParaRPr lang="en-US" dirty="0"/>
          </a:p>
        </p:txBody>
      </p:sp>
      <p:sp>
        <p:nvSpPr>
          <p:cNvPr id="3" name="Content Placeholder 2"/>
          <p:cNvSpPr>
            <a:spLocks noGrp="1"/>
          </p:cNvSpPr>
          <p:nvPr>
            <p:ph idx="1"/>
          </p:nvPr>
        </p:nvSpPr>
        <p:spPr>
          <a:xfrm>
            <a:off x="450573" y="1262656"/>
            <a:ext cx="8491949" cy="4601629"/>
          </a:xfrm>
        </p:spPr>
        <p:txBody>
          <a:bodyPr>
            <a:noAutofit/>
          </a:bodyPr>
          <a:lstStyle/>
          <a:p>
            <a:pPr lvl="1"/>
            <a:r>
              <a:rPr lang="en-US" sz="1800" dirty="0" smtClean="0"/>
              <a:t>“#</a:t>
            </a:r>
            <a:r>
              <a:rPr lang="en-US" sz="1800" dirty="0" err="1" smtClean="0"/>
              <a:t>BeRecycled</a:t>
            </a:r>
            <a:r>
              <a:rPr lang="en-US" sz="1800" dirty="0" smtClean="0"/>
              <a:t>” invites </a:t>
            </a:r>
            <a:r>
              <a:rPr lang="en-US" sz="1800" dirty="0"/>
              <a:t>individuals to actively live a recycled lifestyle. </a:t>
            </a:r>
            <a:endParaRPr lang="en-US" sz="1800" dirty="0" smtClean="0"/>
          </a:p>
          <a:p>
            <a:pPr marL="457200" lvl="1" indent="0">
              <a:buNone/>
            </a:pPr>
            <a:endParaRPr lang="en-US" sz="1800" dirty="0"/>
          </a:p>
          <a:p>
            <a:pPr lvl="1"/>
            <a:r>
              <a:rPr lang="en-US" sz="1800" dirty="0" smtClean="0"/>
              <a:t>We </a:t>
            </a:r>
            <a:r>
              <a:rPr lang="en-US" sz="1800" dirty="0"/>
              <a:t>encourage everyone to commit to the “Reduce. Reuse. </a:t>
            </a:r>
            <a:r>
              <a:rPr lang="en-US" sz="1800" dirty="0" smtClean="0"/>
              <a:t>Recycle,” </a:t>
            </a:r>
            <a:r>
              <a:rPr lang="en-US" sz="1800" dirty="0"/>
              <a:t>mantra in every aspect of their </a:t>
            </a:r>
            <a:r>
              <a:rPr lang="en-US" sz="1800" dirty="0" smtClean="0"/>
              <a:t>lives – at home, at work/school, and on-the-go. </a:t>
            </a:r>
          </a:p>
          <a:p>
            <a:pPr marL="0" indent="0">
              <a:buNone/>
            </a:pPr>
            <a:endParaRPr lang="en-US" sz="1800" dirty="0" smtClean="0"/>
          </a:p>
          <a:p>
            <a:pPr lvl="1"/>
            <a:r>
              <a:rPr lang="en-US" sz="1800" dirty="0" smtClean="0"/>
              <a:t>And, </a:t>
            </a:r>
            <a:r>
              <a:rPr lang="en-US" sz="1800" dirty="0"/>
              <a:t>it doesn’t have to stop there. There is an abundance of consumer products for purchase that are made from recycled content – make a pledge to buy those items over the traditional versions. </a:t>
            </a:r>
          </a:p>
          <a:p>
            <a:pPr marL="287337" lvl="1" indent="0">
              <a:buNone/>
            </a:pPr>
            <a:endParaRPr lang="en-US" sz="1800" dirty="0" smtClean="0">
              <a:solidFill>
                <a:srgbClr val="0F0A78"/>
              </a:solidFill>
            </a:endParaRPr>
          </a:p>
          <a:p>
            <a:pPr marL="0" indent="-55563">
              <a:buNone/>
            </a:pPr>
            <a:endParaRPr lang="en-US" b="1" dirty="0">
              <a:solidFill>
                <a:srgbClr val="0F0A78"/>
              </a:solidFill>
            </a:endParaRPr>
          </a:p>
          <a:p>
            <a:pPr marL="0" indent="-55563">
              <a:buNone/>
            </a:pPr>
            <a:r>
              <a:rPr lang="en-US" b="1" dirty="0" smtClean="0">
                <a:solidFill>
                  <a:srgbClr val="0F0A78"/>
                </a:solidFill>
              </a:rPr>
              <a:t>	</a:t>
            </a:r>
            <a:endParaRPr lang="en-US" b="1" dirty="0">
              <a:solidFill>
                <a:srgbClr val="0F0A78"/>
              </a:solidFill>
            </a:endParaRPr>
          </a:p>
          <a:p>
            <a:pPr marL="287337" lvl="1" indent="0">
              <a:buNone/>
            </a:pPr>
            <a:endParaRPr lang="en-US" sz="2000" dirty="0" smtClean="0"/>
          </a:p>
          <a:p>
            <a:endParaRPr lang="en-US" dirty="0"/>
          </a:p>
        </p:txBody>
      </p:sp>
      <p:pic>
        <p:nvPicPr>
          <p:cNvPr id="2052" name="Picture 4" descr="http://americarecyclesday.org/wp-content/uploads/2015/09/ARD2015.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688956" y="4118857"/>
            <a:ext cx="3629957" cy="1991763"/>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4" descr="image5.jp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401526" y="4147622"/>
            <a:ext cx="2628866" cy="1936862"/>
          </a:xfrm>
          <a:prstGeom prst="rect">
            <a:avLst/>
          </a:prstGeom>
        </p:spPr>
      </p:pic>
      <p:pic>
        <p:nvPicPr>
          <p:cNvPr id="6" name="Picture 5" descr="https://scontent-lga3-1.xx.fbcdn.net/t31.0-8/13735757_1289492117742526_3480729873293530906_o.jpg"/>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151478" y="4217618"/>
            <a:ext cx="2365380" cy="1907757"/>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54802687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t>America Recycles Day</a:t>
            </a:r>
            <a:br>
              <a:rPr lang="en-US" dirty="0" smtClean="0"/>
            </a:br>
            <a:r>
              <a:rPr lang="en-US" dirty="0" smtClean="0"/>
              <a:t>Tools &amp; Resources </a:t>
            </a:r>
            <a:endParaRPr lang="en-US" dirty="0"/>
          </a:p>
        </p:txBody>
      </p:sp>
      <p:pic>
        <p:nvPicPr>
          <p:cNvPr id="5" name="Content Placeholder 4"/>
          <p:cNvPicPr>
            <a:picLocks noGrp="1" noChangeAspect="1"/>
          </p:cNvPicPr>
          <p:nvPr>
            <p:ph idx="1"/>
          </p:nvPr>
        </p:nvPicPr>
        <p:blipFill rotWithShape="1">
          <a:blip r:embed="rId3" cstate="screen">
            <a:extLst>
              <a:ext uri="{28A0092B-C50C-407E-A947-70E740481C1C}">
                <a14:useLocalDpi xmlns:a14="http://schemas.microsoft.com/office/drawing/2010/main"/>
              </a:ext>
            </a:extLst>
          </a:blip>
          <a:stretch/>
        </p:blipFill>
        <p:spPr>
          <a:xfrm>
            <a:off x="627888" y="3256629"/>
            <a:ext cx="7888224" cy="1213104"/>
          </a:xfrm>
          <a:prstGeom prst="rect">
            <a:avLst/>
          </a:prstGeom>
        </p:spPr>
      </p:pic>
      <p:sp>
        <p:nvSpPr>
          <p:cNvPr id="6" name="Rectangle 5"/>
          <p:cNvSpPr/>
          <p:nvPr/>
        </p:nvSpPr>
        <p:spPr>
          <a:xfrm>
            <a:off x="785451" y="1605066"/>
            <a:ext cx="7730661" cy="707886"/>
          </a:xfrm>
          <a:prstGeom prst="rect">
            <a:avLst/>
          </a:prstGeom>
        </p:spPr>
        <p:txBody>
          <a:bodyPr wrap="square">
            <a:spAutoFit/>
          </a:bodyPr>
          <a:lstStyle/>
          <a:p>
            <a:pPr marL="285750" indent="-285750">
              <a:buClr>
                <a:schemeClr val="tx1"/>
              </a:buClr>
              <a:buFont typeface="Arial" panose="020B0604020202020204" pitchFamily="34" charset="0"/>
              <a:buChar char="•"/>
            </a:pPr>
            <a:r>
              <a:rPr lang="en-US" sz="2000" dirty="0" smtClean="0"/>
              <a:t>AmericaReyclesDay.org provides event organizers with </a:t>
            </a:r>
            <a:r>
              <a:rPr lang="en-US" sz="2000" dirty="0"/>
              <a:t>a wide variety of tools and resources to make event organizing easy and successful. </a:t>
            </a:r>
          </a:p>
        </p:txBody>
      </p:sp>
      <p:pic>
        <p:nvPicPr>
          <p:cNvPr id="4" name="Picture 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27888" y="2645539"/>
            <a:ext cx="7899422" cy="2765483"/>
          </a:xfrm>
          <a:prstGeom prst="rect">
            <a:avLst/>
          </a:prstGeom>
        </p:spPr>
      </p:pic>
    </p:spTree>
    <p:extLst>
      <p:ext uri="{BB962C8B-B14F-4D97-AF65-F5344CB8AC3E}">
        <p14:creationId xmlns:p14="http://schemas.microsoft.com/office/powerpoint/2010/main" val="315689505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UNIFY, SIMPLIFY AND AMPLIFY</a:t>
            </a:r>
            <a:endParaRPr lang="en-US" dirty="0"/>
          </a:p>
        </p:txBody>
      </p:sp>
      <p:sp>
        <p:nvSpPr>
          <p:cNvPr id="2" name="Slide Number Placeholder 1"/>
          <p:cNvSpPr>
            <a:spLocks noGrp="1"/>
          </p:cNvSpPr>
          <p:nvPr>
            <p:ph type="sldNum" sz="quarter" idx="12"/>
          </p:nvPr>
        </p:nvSpPr>
        <p:spPr/>
        <p:txBody>
          <a:bodyPr/>
          <a:lstStyle/>
          <a:p>
            <a:fld id="{2B84016F-B10D-9A48-B93F-49BCEF681C17}" type="slidenum">
              <a:rPr lang="en-US" smtClean="0">
                <a:solidFill>
                  <a:prstClr val="black">
                    <a:tint val="75000"/>
                  </a:prstClr>
                </a:solidFill>
                <a:latin typeface="Calibri"/>
              </a:rPr>
              <a:pPr/>
              <a:t>33</a:t>
            </a:fld>
            <a:endParaRPr lang="en-US">
              <a:solidFill>
                <a:prstClr val="black">
                  <a:tint val="75000"/>
                </a:prstClr>
              </a:solidFill>
              <a:latin typeface="Calibri"/>
            </a:endParaRPr>
          </a:p>
        </p:txBody>
      </p:sp>
      <p:pic>
        <p:nvPicPr>
          <p:cNvPr id="7" name="Picture 6" descr="C:\Users\madams\Desktop\magnet.pn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7629261" y="1300219"/>
            <a:ext cx="1251478" cy="4377275"/>
          </a:xfrm>
          <a:prstGeom prst="rect">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9" name="Content Placeholder 8"/>
          <p:cNvPicPr>
            <a:picLocks noGrp="1" noChangeAspect="1"/>
          </p:cNvPicPr>
          <p:nvPr>
            <p:ph idx="1"/>
          </p:nvPr>
        </p:nvPicPr>
        <p:blipFill>
          <a:blip r:embed="rId4"/>
          <a:stretch>
            <a:fillRect/>
          </a:stretch>
        </p:blipFill>
        <p:spPr>
          <a:xfrm>
            <a:off x="234455" y="1300219"/>
            <a:ext cx="3584522" cy="4602162"/>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89668" y="2554015"/>
            <a:ext cx="3604208" cy="2133600"/>
          </a:xfrm>
          <a:prstGeom prst="rect">
            <a:avLst/>
          </a:prstGeom>
          <a:ln>
            <a:solidFill>
              <a:schemeClr val="tx1"/>
            </a:solidFill>
          </a:ln>
        </p:spPr>
      </p:pic>
    </p:spTree>
    <p:extLst>
      <p:ext uri="{BB962C8B-B14F-4D97-AF65-F5344CB8AC3E}">
        <p14:creationId xmlns:p14="http://schemas.microsoft.com/office/powerpoint/2010/main" val="175074916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t>America Recycles Day – November 15</a:t>
            </a:r>
            <a:br>
              <a:rPr lang="en-US" dirty="0" smtClean="0"/>
            </a:br>
            <a:r>
              <a:rPr lang="en-US" dirty="0" smtClean="0"/>
              <a:t>How can YOU get involved?</a:t>
            </a:r>
            <a:endParaRPr lang="en-US" dirty="0"/>
          </a:p>
        </p:txBody>
      </p:sp>
      <p:sp>
        <p:nvSpPr>
          <p:cNvPr id="5" name="Rectangle 4"/>
          <p:cNvSpPr/>
          <p:nvPr/>
        </p:nvSpPr>
        <p:spPr>
          <a:xfrm>
            <a:off x="251284" y="1410355"/>
            <a:ext cx="4840001" cy="5447645"/>
          </a:xfrm>
          <a:prstGeom prst="rect">
            <a:avLst/>
          </a:prstGeom>
        </p:spPr>
        <p:txBody>
          <a:bodyPr wrap="square">
            <a:spAutoFit/>
          </a:bodyPr>
          <a:lstStyle/>
          <a:p>
            <a:pPr marL="285750" indent="-285750">
              <a:buClr>
                <a:srgbClr val="FF0000"/>
              </a:buClr>
              <a:buFont typeface="Arial" panose="020B0604020202020204" pitchFamily="34" charset="0"/>
              <a:buChar char="•"/>
            </a:pPr>
            <a:r>
              <a:rPr lang="en-US" sz="2400" b="1" dirty="0" smtClean="0"/>
              <a:t>Host an event </a:t>
            </a:r>
            <a:r>
              <a:rPr lang="en-US" sz="2400" dirty="0" smtClean="0"/>
              <a:t>– Don</a:t>
            </a:r>
            <a:r>
              <a:rPr lang="uk-UA" sz="2400" dirty="0" smtClean="0"/>
              <a:t>’</a:t>
            </a:r>
            <a:r>
              <a:rPr lang="en-US" sz="2400" dirty="0" smtClean="0"/>
              <a:t>t forget to register!</a:t>
            </a:r>
            <a:endParaRPr lang="en-US" sz="2400" dirty="0"/>
          </a:p>
          <a:p>
            <a:pPr>
              <a:buClr>
                <a:srgbClr val="FF0000"/>
              </a:buClr>
            </a:pPr>
            <a:endParaRPr lang="en-US" sz="2400" b="1" dirty="0"/>
          </a:p>
          <a:p>
            <a:pPr marL="285750" indent="-285750">
              <a:buClr>
                <a:srgbClr val="FF0000"/>
              </a:buClr>
              <a:buFont typeface="Arial" panose="020B0604020202020204" pitchFamily="34" charset="0"/>
              <a:buChar char="•"/>
            </a:pPr>
            <a:r>
              <a:rPr lang="en-US" sz="2400" dirty="0"/>
              <a:t>Take the </a:t>
            </a:r>
            <a:r>
              <a:rPr lang="en-US" sz="2400" b="1" dirty="0"/>
              <a:t>#</a:t>
            </a:r>
            <a:r>
              <a:rPr lang="en-US" sz="2400" b="1" dirty="0" err="1"/>
              <a:t>BeRecycled</a:t>
            </a:r>
            <a:r>
              <a:rPr lang="en-US" sz="2400" b="1" dirty="0"/>
              <a:t> Pledge</a:t>
            </a:r>
            <a:r>
              <a:rPr lang="en-US" sz="2400" dirty="0"/>
              <a:t>, a promise to actively choose to live a recycled lifestyle by committing to “Reduce. Reuse. Recycle.” in all aspects of daily life</a:t>
            </a:r>
            <a:r>
              <a:rPr lang="en-US" sz="2400" dirty="0" smtClean="0"/>
              <a:t>.</a:t>
            </a:r>
          </a:p>
          <a:p>
            <a:pPr marL="285750" indent="-285750">
              <a:buClr>
                <a:srgbClr val="FF0000"/>
              </a:buClr>
              <a:buFont typeface="Arial" panose="020B0604020202020204" pitchFamily="34" charset="0"/>
              <a:buChar char="•"/>
            </a:pPr>
            <a:endParaRPr lang="en-US" sz="2400" dirty="0" smtClean="0"/>
          </a:p>
          <a:p>
            <a:pPr marL="285750" indent="-285750">
              <a:buClr>
                <a:srgbClr val="FF0000"/>
              </a:buClr>
              <a:buFont typeface="Arial" panose="020B0604020202020204" pitchFamily="34" charset="0"/>
              <a:buChar char="•"/>
            </a:pPr>
            <a:r>
              <a:rPr lang="en-US" sz="2400" b="1" dirty="0" smtClean="0"/>
              <a:t>Share</a:t>
            </a:r>
            <a:r>
              <a:rPr lang="en-US" sz="2400" dirty="0" smtClean="0"/>
              <a:t> social media posts about America Recycles Day</a:t>
            </a:r>
            <a:endParaRPr lang="en-US" sz="2400" dirty="0"/>
          </a:p>
          <a:p>
            <a:pPr marL="285750" indent="-285750">
              <a:buClr>
                <a:srgbClr val="FF0000"/>
              </a:buClr>
              <a:buFont typeface="Arial" panose="020B0604020202020204" pitchFamily="34" charset="0"/>
              <a:buChar char="•"/>
            </a:pPr>
            <a:endParaRPr lang="en-US" sz="2400" b="1" dirty="0"/>
          </a:p>
          <a:p>
            <a:pPr marL="285750" indent="-285750">
              <a:buClr>
                <a:srgbClr val="FF0000"/>
              </a:buClr>
              <a:buFont typeface="Arial" panose="020B0604020202020204" pitchFamily="34" charset="0"/>
              <a:buChar char="•"/>
            </a:pPr>
            <a:endParaRPr lang="en-US" sz="2400" b="1" dirty="0" smtClean="0"/>
          </a:p>
          <a:p>
            <a:pPr marL="285750" indent="-285750">
              <a:buClr>
                <a:srgbClr val="FF0000"/>
              </a:buClr>
              <a:buFont typeface="Arial" panose="020B0604020202020204" pitchFamily="34" charset="0"/>
              <a:buChar char="•"/>
            </a:pPr>
            <a:endParaRPr lang="en-US" b="1" dirty="0"/>
          </a:p>
          <a:p>
            <a:pPr marL="285750" indent="-285750">
              <a:buClr>
                <a:srgbClr val="FF0000"/>
              </a:buClr>
              <a:buFont typeface="Arial" panose="020B0604020202020204" pitchFamily="34" charset="0"/>
              <a:buChar char="•"/>
            </a:pPr>
            <a:endParaRPr lang="en-US" b="1" dirty="0" smtClean="0"/>
          </a:p>
        </p:txBody>
      </p:sp>
      <p:pic>
        <p:nvPicPr>
          <p:cNvPr id="3" name="Picture 2" descr="4.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760208" y="1086678"/>
            <a:ext cx="3060857" cy="5082110"/>
          </a:xfrm>
          <a:prstGeom prst="rect">
            <a:avLst/>
          </a:prstGeom>
        </p:spPr>
      </p:pic>
    </p:spTree>
    <p:extLst>
      <p:ext uri="{BB962C8B-B14F-4D97-AF65-F5344CB8AC3E}">
        <p14:creationId xmlns:p14="http://schemas.microsoft.com/office/powerpoint/2010/main" val="420379667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Recycle-Bowl</a:t>
            </a:r>
            <a:endParaRPr lang="en-US" dirty="0"/>
          </a:p>
        </p:txBody>
      </p:sp>
      <p:sp>
        <p:nvSpPr>
          <p:cNvPr id="3" name="Content Placeholder 2"/>
          <p:cNvSpPr>
            <a:spLocks noGrp="1"/>
          </p:cNvSpPr>
          <p:nvPr>
            <p:ph idx="1"/>
          </p:nvPr>
        </p:nvSpPr>
        <p:spPr>
          <a:xfrm>
            <a:off x="457200" y="1536701"/>
            <a:ext cx="8229600" cy="1423464"/>
          </a:xfrm>
        </p:spPr>
        <p:txBody>
          <a:bodyPr>
            <a:normAutofit/>
          </a:bodyPr>
          <a:lstStyle/>
          <a:p>
            <a:pPr>
              <a:buClr>
                <a:schemeClr val="tx1"/>
              </a:buClr>
            </a:pPr>
            <a:r>
              <a:rPr lang="en-US" sz="2000" dirty="0" smtClean="0"/>
              <a:t>A </a:t>
            </a:r>
            <a:r>
              <a:rPr lang="en-US" sz="2000" dirty="0"/>
              <a:t>fun and </a:t>
            </a:r>
            <a:r>
              <a:rPr lang="en-US" sz="2000" dirty="0" smtClean="0"/>
              <a:t>engaging national </a:t>
            </a:r>
            <a:r>
              <a:rPr lang="en-US" sz="2000" dirty="0"/>
              <a:t>four-week K-12 school recycling </a:t>
            </a:r>
            <a:r>
              <a:rPr lang="en-US" sz="2000" dirty="0" smtClean="0"/>
              <a:t>competition.</a:t>
            </a:r>
          </a:p>
          <a:p>
            <a:pPr>
              <a:buClr>
                <a:schemeClr val="tx1"/>
              </a:buClr>
            </a:pPr>
            <a:r>
              <a:rPr lang="en-US" sz="2000" dirty="0" smtClean="0"/>
              <a:t>Aimed at igniting a </a:t>
            </a:r>
            <a:r>
              <a:rPr lang="en-US" sz="2000" dirty="0"/>
              <a:t>passion for recycling among students across </a:t>
            </a:r>
            <a:r>
              <a:rPr lang="en-US" sz="2000" dirty="0" smtClean="0"/>
              <a:t>America.</a:t>
            </a:r>
            <a:endParaRPr lang="en-US" sz="2000" dirty="0">
              <a:solidFill>
                <a:schemeClr val="tx1"/>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133560914"/>
              </p:ext>
            </p:extLst>
          </p:nvPr>
        </p:nvGraphicFramePr>
        <p:xfrm>
          <a:off x="389049" y="2502964"/>
          <a:ext cx="5059251" cy="3584052"/>
        </p:xfrm>
        <a:graphic>
          <a:graphicData uri="http://schemas.openxmlformats.org/drawingml/2006/table">
            <a:tbl>
              <a:tblPr firstRow="1" bandRow="1">
                <a:solidFill>
                  <a:srgbClr val="0070C0"/>
                </a:solidFill>
                <a:tableStyleId>{5C22544A-7EE6-4342-B048-85BDC9FD1C3A}</a:tableStyleId>
              </a:tblPr>
              <a:tblGrid>
                <a:gridCol w="2655961">
                  <a:extLst>
                    <a:ext uri="{9D8B030D-6E8A-4147-A177-3AD203B41FA5}">
                      <a16:colId xmlns="" xmlns:a16="http://schemas.microsoft.com/office/drawing/2014/main" val="20000"/>
                    </a:ext>
                  </a:extLst>
                </a:gridCol>
                <a:gridCol w="2403290">
                  <a:extLst>
                    <a:ext uri="{9D8B030D-6E8A-4147-A177-3AD203B41FA5}">
                      <a16:colId xmlns="" xmlns:a16="http://schemas.microsoft.com/office/drawing/2014/main" val="20001"/>
                    </a:ext>
                  </a:extLst>
                </a:gridCol>
              </a:tblGrid>
              <a:tr h="415660">
                <a:tc gridSpan="2">
                  <a:txBody>
                    <a:bodyPr/>
                    <a:lstStyle/>
                    <a:p>
                      <a:pPr algn="ctr"/>
                      <a:r>
                        <a:rPr lang="en-US" sz="2000" dirty="0" smtClean="0"/>
                        <a:t>2015</a:t>
                      </a:r>
                      <a:r>
                        <a:rPr lang="en-US" sz="2000" baseline="0" dirty="0" smtClean="0"/>
                        <a:t> Recycle-Bowl Results</a:t>
                      </a:r>
                      <a:endParaRPr lang="en-US" sz="2000" dirty="0"/>
                    </a:p>
                  </a:txBody>
                  <a:tcPr anchor="ctr" anchorCtr="1">
                    <a:solidFill>
                      <a:srgbClr val="003399"/>
                    </a:solidFill>
                  </a:tcPr>
                </a:tc>
                <a:tc hMerge="1">
                  <a:txBody>
                    <a:bodyPr/>
                    <a:lstStyle/>
                    <a:p>
                      <a:pPr algn="ctr"/>
                      <a:endParaRPr lang="en-US" sz="2000" dirty="0"/>
                    </a:p>
                  </a:txBody>
                  <a:tcPr>
                    <a:solidFill>
                      <a:srgbClr val="003399"/>
                    </a:solidFill>
                  </a:tcPr>
                </a:tc>
                <a:extLst>
                  <a:ext uri="{0D108BD9-81ED-4DB2-BD59-A6C34878D82A}">
                    <a16:rowId xmlns="" xmlns:a16="http://schemas.microsoft.com/office/drawing/2014/main" val="3975659470"/>
                  </a:ext>
                </a:extLst>
              </a:tr>
              <a:tr h="415660">
                <a:tc>
                  <a:txBody>
                    <a:bodyPr/>
                    <a:lstStyle/>
                    <a:p>
                      <a:pPr algn="ctr"/>
                      <a:r>
                        <a:rPr lang="en-US" sz="2000" dirty="0" smtClean="0">
                          <a:solidFill>
                            <a:schemeClr val="bg1"/>
                          </a:solidFill>
                        </a:rPr>
                        <a:t>Metric</a:t>
                      </a:r>
                      <a:endParaRPr lang="en-US" sz="2000" dirty="0">
                        <a:solidFill>
                          <a:schemeClr val="bg1"/>
                        </a:solidFill>
                      </a:endParaRPr>
                    </a:p>
                  </a:txBody>
                  <a:tcPr>
                    <a:solidFill>
                      <a:srgbClr val="003399"/>
                    </a:solidFill>
                  </a:tcPr>
                </a:tc>
                <a:tc>
                  <a:txBody>
                    <a:bodyPr/>
                    <a:lstStyle/>
                    <a:p>
                      <a:pPr algn="ctr"/>
                      <a:r>
                        <a:rPr lang="en-US" sz="2000" dirty="0" smtClean="0">
                          <a:solidFill>
                            <a:schemeClr val="bg1"/>
                          </a:solidFill>
                        </a:rPr>
                        <a:t>Result </a:t>
                      </a:r>
                      <a:endParaRPr lang="en-US" sz="2000" dirty="0">
                        <a:solidFill>
                          <a:schemeClr val="bg1"/>
                        </a:solidFill>
                      </a:endParaRPr>
                    </a:p>
                  </a:txBody>
                  <a:tcPr>
                    <a:solidFill>
                      <a:srgbClr val="003399"/>
                    </a:solidFill>
                  </a:tcPr>
                </a:tc>
                <a:extLst>
                  <a:ext uri="{0D108BD9-81ED-4DB2-BD59-A6C34878D82A}">
                    <a16:rowId xmlns="" xmlns:a16="http://schemas.microsoft.com/office/drawing/2014/main" val="10000"/>
                  </a:ext>
                </a:extLst>
              </a:tr>
              <a:tr h="436222">
                <a:tc>
                  <a:txBody>
                    <a:bodyPr/>
                    <a:lstStyle/>
                    <a:p>
                      <a:r>
                        <a:rPr lang="en-US" sz="2000" dirty="0" smtClean="0"/>
                        <a:t>Schools</a:t>
                      </a:r>
                      <a:r>
                        <a:rPr lang="en-US" sz="2000" baseline="0" dirty="0" smtClean="0"/>
                        <a:t> registered</a:t>
                      </a:r>
                    </a:p>
                  </a:txBody>
                  <a:tcPr/>
                </a:tc>
                <a:tc>
                  <a:txBody>
                    <a:bodyPr/>
                    <a:lstStyle/>
                    <a:p>
                      <a:pPr algn="ctr"/>
                      <a:r>
                        <a:rPr lang="en-US" sz="2000" dirty="0" smtClean="0"/>
                        <a:t>1,266</a:t>
                      </a:r>
                      <a:endParaRPr lang="en-US" sz="2000" dirty="0"/>
                    </a:p>
                  </a:txBody>
                  <a:tcPr anchor="ctr"/>
                </a:tc>
                <a:extLst>
                  <a:ext uri="{0D108BD9-81ED-4DB2-BD59-A6C34878D82A}">
                    <a16:rowId xmlns="" xmlns:a16="http://schemas.microsoft.com/office/drawing/2014/main" val="10001"/>
                  </a:ext>
                </a:extLst>
              </a:tr>
              <a:tr h="732314">
                <a:tc>
                  <a:txBody>
                    <a:bodyPr/>
                    <a:lstStyle/>
                    <a:p>
                      <a:r>
                        <a:rPr lang="en-US" sz="2000" dirty="0" smtClean="0"/>
                        <a:t>Students/Teachers reached</a:t>
                      </a:r>
                      <a:endParaRPr lang="en-US" sz="2000" dirty="0"/>
                    </a:p>
                  </a:txBody>
                  <a:tcPr/>
                </a:tc>
                <a:tc>
                  <a:txBody>
                    <a:bodyPr/>
                    <a:lstStyle/>
                    <a:p>
                      <a:pPr algn="ctr"/>
                      <a:r>
                        <a:rPr lang="en-US" sz="2000" dirty="0" smtClean="0"/>
                        <a:t>689,942</a:t>
                      </a:r>
                      <a:endParaRPr lang="en-US" sz="2000" dirty="0"/>
                    </a:p>
                  </a:txBody>
                  <a:tcPr anchor="ctr"/>
                </a:tc>
                <a:extLst>
                  <a:ext uri="{0D108BD9-81ED-4DB2-BD59-A6C34878D82A}">
                    <a16:rowId xmlns="" xmlns:a16="http://schemas.microsoft.com/office/drawing/2014/main" val="10003"/>
                  </a:ext>
                </a:extLst>
              </a:tr>
              <a:tr h="415660">
                <a:tc>
                  <a:txBody>
                    <a:bodyPr/>
                    <a:lstStyle/>
                    <a:p>
                      <a:r>
                        <a:rPr lang="en-US" sz="2000" dirty="0" smtClean="0"/>
                        <a:t>Pounds</a:t>
                      </a:r>
                      <a:r>
                        <a:rPr lang="en-US" sz="2000" baseline="0" dirty="0" smtClean="0"/>
                        <a:t> recycled</a:t>
                      </a:r>
                      <a:endParaRPr lang="en-US" sz="2000" dirty="0"/>
                    </a:p>
                  </a:txBody>
                  <a:tcPr/>
                </a:tc>
                <a:tc>
                  <a:txBody>
                    <a:bodyPr/>
                    <a:lstStyle/>
                    <a:p>
                      <a:pPr algn="ctr"/>
                      <a:r>
                        <a:rPr lang="en-US" sz="2000" dirty="0" smtClean="0">
                          <a:solidFill>
                            <a:schemeClr val="tx1"/>
                          </a:solidFill>
                        </a:rPr>
                        <a:t>3.9 million</a:t>
                      </a:r>
                      <a:endParaRPr lang="en-US" sz="2000" dirty="0">
                        <a:solidFill>
                          <a:schemeClr val="tx1"/>
                        </a:solidFill>
                      </a:endParaRPr>
                    </a:p>
                  </a:txBody>
                  <a:tcPr anchor="ctr"/>
                </a:tc>
                <a:extLst>
                  <a:ext uri="{0D108BD9-81ED-4DB2-BD59-A6C34878D82A}">
                    <a16:rowId xmlns="" xmlns:a16="http://schemas.microsoft.com/office/drawing/2014/main" val="10004"/>
                  </a:ext>
                </a:extLst>
              </a:tr>
              <a:tr h="436222">
                <a:tc>
                  <a:txBody>
                    <a:bodyPr/>
                    <a:lstStyle/>
                    <a:p>
                      <a:r>
                        <a:rPr lang="en-US" sz="2000" dirty="0" smtClean="0"/>
                        <a:t>GHG reduced</a:t>
                      </a:r>
                      <a:endParaRPr lang="en-US" sz="20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smtClean="0">
                          <a:solidFill>
                            <a:schemeClr val="tx1"/>
                          </a:solidFill>
                        </a:rPr>
                        <a:t>5,726</a:t>
                      </a:r>
                      <a:r>
                        <a:rPr lang="en-US" sz="2000" baseline="0" dirty="0" smtClean="0">
                          <a:solidFill>
                            <a:schemeClr val="tx1"/>
                          </a:solidFill>
                        </a:rPr>
                        <a:t> </a:t>
                      </a:r>
                      <a:r>
                        <a:rPr lang="en-US" sz="2000" dirty="0" smtClean="0">
                          <a:solidFill>
                            <a:schemeClr val="tx1"/>
                          </a:solidFill>
                        </a:rPr>
                        <a:t>MTCO</a:t>
                      </a:r>
                      <a:r>
                        <a:rPr lang="en-US" sz="2000" baseline="-25000" dirty="0" smtClean="0">
                          <a:solidFill>
                            <a:schemeClr val="tx1"/>
                          </a:solidFill>
                        </a:rPr>
                        <a:t>2</a:t>
                      </a:r>
                      <a:r>
                        <a:rPr lang="en-US" sz="2000" dirty="0" smtClean="0">
                          <a:solidFill>
                            <a:schemeClr val="tx1"/>
                          </a:solidFill>
                        </a:rPr>
                        <a:t>E</a:t>
                      </a:r>
                    </a:p>
                  </a:txBody>
                  <a:tcPr anchor="ctr"/>
                </a:tc>
                <a:extLst>
                  <a:ext uri="{0D108BD9-81ED-4DB2-BD59-A6C34878D82A}">
                    <a16:rowId xmlns="" xmlns:a16="http://schemas.microsoft.com/office/drawing/2014/main" val="10005"/>
                  </a:ext>
                </a:extLst>
              </a:tr>
              <a:tr h="732314">
                <a:tc>
                  <a:txBody>
                    <a:bodyPr/>
                    <a:lstStyle/>
                    <a:p>
                      <a:r>
                        <a:rPr lang="en-US" sz="2000" dirty="0" smtClean="0"/>
                        <a:t>Average pounds per capita </a:t>
                      </a:r>
                      <a:endParaRPr lang="en-US" sz="20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smtClean="0">
                          <a:solidFill>
                            <a:schemeClr val="tx1"/>
                          </a:solidFill>
                        </a:rPr>
                        <a:t>7lbs/capita </a:t>
                      </a:r>
                    </a:p>
                  </a:txBody>
                  <a:tcPr anchor="ctr"/>
                </a:tc>
                <a:extLst>
                  <a:ext uri="{0D108BD9-81ED-4DB2-BD59-A6C34878D82A}">
                    <a16:rowId xmlns="" xmlns:a16="http://schemas.microsoft.com/office/drawing/2014/main" val="10006"/>
                  </a:ext>
                </a:extLst>
              </a:tr>
            </a:tbl>
          </a:graphicData>
        </a:graphic>
      </p:graphicFrame>
      <p:pic>
        <p:nvPicPr>
          <p:cNvPr id="6" name="Picture 5"/>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185741" y="4813239"/>
            <a:ext cx="2103120" cy="1273776"/>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618051" y="2502964"/>
            <a:ext cx="3238500" cy="2228850"/>
          </a:xfrm>
          <a:prstGeom prst="rect">
            <a:avLst/>
          </a:prstGeom>
        </p:spPr>
      </p:pic>
    </p:spTree>
    <p:extLst>
      <p:ext uri="{BB962C8B-B14F-4D97-AF65-F5344CB8AC3E}">
        <p14:creationId xmlns:p14="http://schemas.microsoft.com/office/powerpoint/2010/main" val="261599661"/>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t>Recycle-Bowl</a:t>
            </a:r>
            <a:br>
              <a:rPr lang="en-US" dirty="0" smtClean="0"/>
            </a:br>
            <a:r>
              <a:rPr lang="en-US" dirty="0" smtClean="0"/>
              <a:t>How Will You?</a:t>
            </a:r>
            <a:endParaRPr lang="en-US" dirty="0"/>
          </a:p>
        </p:txBody>
      </p:sp>
      <p:sp>
        <p:nvSpPr>
          <p:cNvPr id="3" name="Content Placeholder 2"/>
          <p:cNvSpPr>
            <a:spLocks noGrp="1"/>
          </p:cNvSpPr>
          <p:nvPr>
            <p:ph idx="1"/>
          </p:nvPr>
        </p:nvSpPr>
        <p:spPr>
          <a:xfrm>
            <a:off x="457199" y="1412267"/>
            <a:ext cx="8229600" cy="922887"/>
          </a:xfrm>
        </p:spPr>
        <p:txBody>
          <a:bodyPr>
            <a:noAutofit/>
          </a:bodyPr>
          <a:lstStyle/>
          <a:p>
            <a:pPr marL="0" indent="0" algn="ctr">
              <a:buClr>
                <a:schemeClr val="tx1"/>
              </a:buClr>
              <a:buNone/>
            </a:pPr>
            <a:r>
              <a:rPr lang="en-US" sz="2200" b="1" dirty="0" smtClean="0"/>
              <a:t>Invite schools </a:t>
            </a:r>
            <a:r>
              <a:rPr lang="en-US" sz="2200" b="1" dirty="0"/>
              <a:t>in your community </a:t>
            </a:r>
            <a:r>
              <a:rPr lang="en-US" sz="2200" b="1" dirty="0" smtClean="0"/>
              <a:t>to participate</a:t>
            </a:r>
          </a:p>
          <a:p>
            <a:pPr marL="457200" lvl="1" indent="0" algn="ctr">
              <a:buClr>
                <a:schemeClr val="tx1"/>
              </a:buClr>
              <a:buNone/>
            </a:pPr>
            <a:r>
              <a:rPr lang="en-US" sz="2200" dirty="0" smtClean="0"/>
              <a:t>Competition Dates: October 17 – November 15</a:t>
            </a:r>
          </a:p>
          <a:p>
            <a:pPr marL="457200" lvl="1" indent="0" algn="ctr">
              <a:buClr>
                <a:schemeClr val="tx1"/>
              </a:buClr>
              <a:buNone/>
            </a:pPr>
            <a:r>
              <a:rPr lang="en-US" sz="2200" dirty="0" smtClean="0"/>
              <a:t>Registration Deadline: October 14 </a:t>
            </a:r>
          </a:p>
          <a:p>
            <a:pPr marL="457200" lvl="1" indent="0" algn="ctr">
              <a:buNone/>
            </a:pPr>
            <a:endParaRPr lang="en-US" sz="2200" dirty="0"/>
          </a:p>
        </p:txBody>
      </p:sp>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819189" y="2708240"/>
            <a:ext cx="5505619" cy="1695560"/>
          </a:xfrm>
          <a:prstGeom prst="rect">
            <a:avLst/>
          </a:prstGeom>
        </p:spPr>
      </p:pic>
      <p:pic>
        <p:nvPicPr>
          <p:cNvPr id="6" name="Picture 8"/>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02536" y="4178299"/>
            <a:ext cx="2466135" cy="19350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6225403" y="4175200"/>
            <a:ext cx="2623096" cy="19027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9"/>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302475" y="4179986"/>
            <a:ext cx="2592026" cy="19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32845260"/>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2B84016F-B10D-9A48-B93F-49BCEF681C17}" type="slidenum">
              <a:rPr lang="en-US" smtClean="0">
                <a:solidFill>
                  <a:prstClr val="black">
                    <a:tint val="75000"/>
                  </a:prstClr>
                </a:solidFill>
                <a:latin typeface="Calibri"/>
              </a:rPr>
              <a:pPr/>
              <a:t>37</a:t>
            </a:fld>
            <a:endParaRPr lang="en-US">
              <a:solidFill>
                <a:prstClr val="black">
                  <a:tint val="75000"/>
                </a:prstClr>
              </a:solidFill>
              <a:latin typeface="Calibri"/>
            </a:endParaRPr>
          </a:p>
        </p:txBody>
      </p:sp>
      <p:sp>
        <p:nvSpPr>
          <p:cNvPr id="4" name="Content Placeholder 3"/>
          <p:cNvSpPr>
            <a:spLocks noGrp="1"/>
          </p:cNvSpPr>
          <p:nvPr>
            <p:ph idx="1"/>
          </p:nvPr>
        </p:nvSpPr>
        <p:spPr>
          <a:xfrm>
            <a:off x="329900" y="1123172"/>
            <a:ext cx="8236227" cy="4601629"/>
          </a:xfrm>
        </p:spPr>
        <p:txBody>
          <a:bodyPr/>
          <a:lstStyle/>
          <a:p>
            <a:endParaRPr lang="en-US" dirty="0" smtClean="0"/>
          </a:p>
          <a:p>
            <a:r>
              <a:rPr lang="en-US" sz="2800" dirty="0" smtClean="0"/>
              <a:t>Eligible: </a:t>
            </a:r>
            <a:r>
              <a:rPr lang="en-US" sz="2800" dirty="0"/>
              <a:t>S</a:t>
            </a:r>
            <a:r>
              <a:rPr lang="en-US" sz="2800" dirty="0" smtClean="0"/>
              <a:t>chools</a:t>
            </a:r>
            <a:r>
              <a:rPr lang="en-US" sz="2800" dirty="0"/>
              <a:t>, government agencies, </a:t>
            </a:r>
            <a:r>
              <a:rPr lang="en-US" sz="2800" dirty="0" smtClean="0"/>
              <a:t>non-profits, colleges </a:t>
            </a:r>
            <a:r>
              <a:rPr lang="en-US" sz="2800" dirty="0"/>
              <a:t>and other community </a:t>
            </a:r>
            <a:r>
              <a:rPr lang="en-US" sz="2800" dirty="0" smtClean="0"/>
              <a:t>organizations.</a:t>
            </a:r>
          </a:p>
          <a:p>
            <a:r>
              <a:rPr lang="en-US" sz="2800" dirty="0" smtClean="0"/>
              <a:t>Multiple bin styles and discounted matching option</a:t>
            </a:r>
          </a:p>
          <a:p>
            <a:r>
              <a:rPr lang="en-US" sz="2800" dirty="0" smtClean="0"/>
              <a:t>Applications open online until </a:t>
            </a:r>
            <a:r>
              <a:rPr lang="en-US" sz="2800" b="1" dirty="0" smtClean="0"/>
              <a:t>Oct 7 </a:t>
            </a:r>
          </a:p>
          <a:p>
            <a:r>
              <a:rPr lang="en-US" sz="2800" dirty="0" smtClean="0"/>
              <a:t>More info and apply at bingrant.org  </a:t>
            </a:r>
            <a:endParaRPr lang="en-US" sz="2800" dirty="0"/>
          </a:p>
        </p:txBody>
      </p:sp>
      <p:sp>
        <p:nvSpPr>
          <p:cNvPr id="6" name="TextBox 5"/>
          <p:cNvSpPr txBox="1"/>
          <p:nvPr/>
        </p:nvSpPr>
        <p:spPr>
          <a:xfrm>
            <a:off x="794406" y="290366"/>
            <a:ext cx="7524647" cy="553998"/>
          </a:xfrm>
          <a:prstGeom prst="rect">
            <a:avLst/>
          </a:prstGeom>
          <a:noFill/>
        </p:spPr>
        <p:txBody>
          <a:bodyPr wrap="square" rtlCol="0">
            <a:spAutoFit/>
          </a:bodyPr>
          <a:lstStyle/>
          <a:p>
            <a:pPr algn="ctr"/>
            <a:endParaRPr lang="en-US" sz="3000" b="1" dirty="0">
              <a:solidFill>
                <a:schemeClr val="bg1"/>
              </a:solidFill>
            </a:endParaRPr>
          </a:p>
        </p:txBody>
      </p:sp>
      <p:pic>
        <p:nvPicPr>
          <p:cNvPr id="5122" name="Picture 2" descr="Coca Cola Recycling Gra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3636" y="99897"/>
            <a:ext cx="3556809" cy="807283"/>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6"/>
          <p:cNvPicPr>
            <a:picLocks noChangeAspect="1"/>
          </p:cNvPicPr>
          <p:nvPr/>
        </p:nvPicPr>
        <p:blipFill>
          <a:blip r:embed="rId3"/>
          <a:stretch>
            <a:fillRect/>
          </a:stretch>
        </p:blipFill>
        <p:spPr>
          <a:xfrm>
            <a:off x="1423420" y="4569613"/>
            <a:ext cx="900490" cy="2114966"/>
          </a:xfrm>
          <a:prstGeom prst="rect">
            <a:avLst/>
          </a:prstGeom>
        </p:spPr>
      </p:pic>
      <p:pic>
        <p:nvPicPr>
          <p:cNvPr id="8" name="Picture 7"/>
          <p:cNvPicPr>
            <a:picLocks noChangeAspect="1"/>
          </p:cNvPicPr>
          <p:nvPr/>
        </p:nvPicPr>
        <p:blipFill>
          <a:blip r:embed="rId4"/>
          <a:stretch>
            <a:fillRect/>
          </a:stretch>
        </p:blipFill>
        <p:spPr>
          <a:xfrm>
            <a:off x="2361191" y="4656757"/>
            <a:ext cx="1274510" cy="1954249"/>
          </a:xfrm>
          <a:prstGeom prst="rect">
            <a:avLst/>
          </a:prstGeom>
        </p:spPr>
      </p:pic>
      <p:pic>
        <p:nvPicPr>
          <p:cNvPr id="9" name="Picture 8"/>
          <p:cNvPicPr>
            <a:picLocks noChangeAspect="1"/>
          </p:cNvPicPr>
          <p:nvPr/>
        </p:nvPicPr>
        <p:blipFill>
          <a:blip r:embed="rId5"/>
          <a:stretch>
            <a:fillRect/>
          </a:stretch>
        </p:blipFill>
        <p:spPr>
          <a:xfrm>
            <a:off x="3727354" y="4561380"/>
            <a:ext cx="829375" cy="2123199"/>
          </a:xfrm>
          <a:prstGeom prst="rect">
            <a:avLst/>
          </a:prstGeom>
        </p:spPr>
      </p:pic>
      <p:pic>
        <p:nvPicPr>
          <p:cNvPr id="10" name="Picture 9"/>
          <p:cNvPicPr>
            <a:picLocks noChangeAspect="1"/>
          </p:cNvPicPr>
          <p:nvPr/>
        </p:nvPicPr>
        <p:blipFill>
          <a:blip r:embed="rId6"/>
          <a:stretch>
            <a:fillRect/>
          </a:stretch>
        </p:blipFill>
        <p:spPr>
          <a:xfrm>
            <a:off x="4670445" y="4724908"/>
            <a:ext cx="1437724" cy="1959671"/>
          </a:xfrm>
          <a:prstGeom prst="rect">
            <a:avLst/>
          </a:prstGeom>
        </p:spPr>
      </p:pic>
      <p:pic>
        <p:nvPicPr>
          <p:cNvPr id="11" name="Picture 10"/>
          <p:cNvPicPr>
            <a:picLocks noChangeAspect="1"/>
          </p:cNvPicPr>
          <p:nvPr/>
        </p:nvPicPr>
        <p:blipFill>
          <a:blip r:embed="rId7"/>
          <a:stretch>
            <a:fillRect/>
          </a:stretch>
        </p:blipFill>
        <p:spPr>
          <a:xfrm>
            <a:off x="6224030" y="4713067"/>
            <a:ext cx="1128092" cy="1897939"/>
          </a:xfrm>
          <a:prstGeom prst="rect">
            <a:avLst/>
          </a:prstGeom>
        </p:spPr>
      </p:pic>
      <p:pic>
        <p:nvPicPr>
          <p:cNvPr id="12" name="Picture 11"/>
          <p:cNvPicPr>
            <a:picLocks noChangeAspect="1"/>
          </p:cNvPicPr>
          <p:nvPr/>
        </p:nvPicPr>
        <p:blipFill>
          <a:blip r:embed="rId8"/>
          <a:stretch>
            <a:fillRect/>
          </a:stretch>
        </p:blipFill>
        <p:spPr>
          <a:xfrm>
            <a:off x="7422120" y="4965271"/>
            <a:ext cx="1527013" cy="1519060"/>
          </a:xfrm>
          <a:prstGeom prst="rect">
            <a:avLst/>
          </a:prstGeom>
        </p:spPr>
      </p:pic>
    </p:spTree>
    <p:extLst>
      <p:ext uri="{BB962C8B-B14F-4D97-AF65-F5344CB8AC3E}">
        <p14:creationId xmlns:p14="http://schemas.microsoft.com/office/powerpoint/2010/main" val="169011789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latin typeface="+mn-lt"/>
              </a:rPr>
              <a:t>Resources</a:t>
            </a:r>
            <a:endParaRPr lang="en-US" sz="3200" dirty="0">
              <a:latin typeface="+mn-lt"/>
            </a:endParaRPr>
          </a:p>
        </p:txBody>
      </p:sp>
      <p:sp>
        <p:nvSpPr>
          <p:cNvPr id="4" name="Slide Number Placeholder 3"/>
          <p:cNvSpPr>
            <a:spLocks noGrp="1"/>
          </p:cNvSpPr>
          <p:nvPr>
            <p:ph type="sldNum" sz="quarter" idx="12"/>
          </p:nvPr>
        </p:nvSpPr>
        <p:spPr/>
        <p:txBody>
          <a:bodyPr/>
          <a:lstStyle/>
          <a:p>
            <a:fld id="{FEA3D4DB-F8C1-4D30-8DCC-677800F8CB47}" type="slidenum">
              <a:rPr lang="en-US" smtClean="0"/>
              <a:pPr/>
              <a:t>38</a:t>
            </a:fld>
            <a:endParaRPr lang="en-US"/>
          </a:p>
        </p:txBody>
      </p:sp>
      <p:sp>
        <p:nvSpPr>
          <p:cNvPr id="3" name="Content Placeholder 2"/>
          <p:cNvSpPr>
            <a:spLocks noGrp="1"/>
          </p:cNvSpPr>
          <p:nvPr>
            <p:ph idx="1"/>
          </p:nvPr>
        </p:nvSpPr>
        <p:spPr>
          <a:xfrm>
            <a:off x="499872" y="1600200"/>
            <a:ext cx="6571488" cy="4525963"/>
          </a:xfrm>
        </p:spPr>
        <p:txBody>
          <a:bodyPr>
            <a:normAutofit/>
          </a:bodyPr>
          <a:lstStyle/>
          <a:p>
            <a:r>
              <a:rPr lang="en-US" sz="2500" b="1" dirty="0">
                <a:solidFill>
                  <a:schemeClr val="tx1"/>
                </a:solidFill>
              </a:rPr>
              <a:t>America Recycles Day -  </a:t>
            </a:r>
            <a:r>
              <a:rPr lang="en-US" sz="2500" dirty="0">
                <a:solidFill>
                  <a:schemeClr val="tx1"/>
                </a:solidFill>
                <a:hlinkClick r:id="rId3"/>
              </a:rPr>
              <a:t>http://americarecyclesday.org/</a:t>
            </a:r>
            <a:r>
              <a:rPr lang="en-US" sz="2500" dirty="0">
                <a:solidFill>
                  <a:schemeClr val="tx1"/>
                </a:solidFill>
              </a:rPr>
              <a:t> </a:t>
            </a:r>
            <a:endParaRPr lang="en-US" sz="2500" dirty="0" smtClean="0">
              <a:solidFill>
                <a:schemeClr val="tx1"/>
              </a:solidFill>
            </a:endParaRPr>
          </a:p>
          <a:p>
            <a:pPr marL="342900" indent="-342900">
              <a:buFont typeface="Arial" pitchFamily="34" charset="0"/>
              <a:buChar char="•"/>
            </a:pPr>
            <a:endParaRPr lang="en-US" sz="2500" b="1" dirty="0">
              <a:solidFill>
                <a:schemeClr val="tx1"/>
              </a:solidFill>
            </a:endParaRPr>
          </a:p>
          <a:p>
            <a:pPr marL="342900" indent="-342900">
              <a:buFont typeface="Arial" pitchFamily="34" charset="0"/>
              <a:buChar char="•"/>
            </a:pPr>
            <a:r>
              <a:rPr lang="en-US" sz="2500" b="1" dirty="0" smtClean="0">
                <a:solidFill>
                  <a:schemeClr val="tx1"/>
                </a:solidFill>
              </a:rPr>
              <a:t>Recycle-Bowl -</a:t>
            </a:r>
            <a:r>
              <a:rPr lang="en-US" sz="2500" dirty="0" smtClean="0">
                <a:solidFill>
                  <a:schemeClr val="tx1"/>
                </a:solidFill>
              </a:rPr>
              <a:t> </a:t>
            </a:r>
            <a:r>
              <a:rPr lang="en-US" sz="2500" dirty="0">
                <a:solidFill>
                  <a:schemeClr val="tx1"/>
                </a:solidFill>
                <a:hlinkClick r:id="rId4"/>
              </a:rPr>
              <a:t>http://www.recycle-bowl.org</a:t>
            </a:r>
            <a:r>
              <a:rPr lang="en-US" sz="2500" dirty="0" smtClean="0">
                <a:solidFill>
                  <a:schemeClr val="tx1"/>
                </a:solidFill>
                <a:hlinkClick r:id="rId4"/>
              </a:rPr>
              <a:t>/</a:t>
            </a:r>
            <a:r>
              <a:rPr lang="en-US" sz="2500" dirty="0" smtClean="0">
                <a:solidFill>
                  <a:schemeClr val="tx1"/>
                </a:solidFill>
              </a:rPr>
              <a:t> </a:t>
            </a:r>
          </a:p>
          <a:p>
            <a:pPr lvl="1" indent="-342900">
              <a:buFont typeface="Arial" pitchFamily="34" charset="0"/>
              <a:buChar char="•"/>
            </a:pPr>
            <a:endParaRPr lang="en-US" sz="2100" b="1" dirty="0" smtClean="0">
              <a:solidFill>
                <a:schemeClr val="tx1"/>
              </a:solidFill>
            </a:endParaRPr>
          </a:p>
          <a:p>
            <a:pPr marL="228600"/>
            <a:r>
              <a:rPr lang="en-US" sz="2500" b="1" dirty="0" smtClean="0">
                <a:solidFill>
                  <a:schemeClr val="tx1"/>
                </a:solidFill>
              </a:rPr>
              <a:t>Recycling </a:t>
            </a:r>
            <a:r>
              <a:rPr lang="en-US" sz="2500" b="1" dirty="0">
                <a:solidFill>
                  <a:schemeClr val="tx1"/>
                </a:solidFill>
              </a:rPr>
              <a:t>@</a:t>
            </a:r>
            <a:r>
              <a:rPr lang="en-US" sz="2500" b="1" dirty="0" smtClean="0">
                <a:solidFill>
                  <a:schemeClr val="tx1"/>
                </a:solidFill>
              </a:rPr>
              <a:t>Work -</a:t>
            </a:r>
            <a:r>
              <a:rPr lang="en-US" sz="2500" dirty="0" smtClean="0">
                <a:solidFill>
                  <a:schemeClr val="tx1"/>
                </a:solidFill>
              </a:rPr>
              <a:t>           	 	</a:t>
            </a:r>
            <a:r>
              <a:rPr lang="en-US" sz="2500" dirty="0" smtClean="0">
                <a:solidFill>
                  <a:schemeClr val="tx1"/>
                </a:solidFill>
                <a:hlinkClick r:id="rId5"/>
              </a:rPr>
              <a:t>http://recycle@work.org</a:t>
            </a:r>
            <a:endParaRPr lang="en-US" sz="2500" dirty="0" smtClean="0">
              <a:solidFill>
                <a:schemeClr val="tx1"/>
              </a:solidFill>
            </a:endParaRPr>
          </a:p>
          <a:p>
            <a:pPr marL="342900" indent="-342900">
              <a:buFont typeface="Arial" pitchFamily="34" charset="0"/>
              <a:buChar char="•"/>
            </a:pPr>
            <a:endParaRPr lang="en-US" sz="2500" b="1" dirty="0" smtClean="0">
              <a:solidFill>
                <a:schemeClr val="tx1"/>
              </a:solidFill>
            </a:endParaRPr>
          </a:p>
          <a:p>
            <a:pPr marL="342900" indent="-342900">
              <a:buFont typeface="Arial" pitchFamily="34" charset="0"/>
              <a:buChar char="•"/>
            </a:pPr>
            <a:r>
              <a:rPr lang="en-US" sz="2500" b="1" dirty="0" smtClean="0">
                <a:solidFill>
                  <a:schemeClr val="tx1"/>
                </a:solidFill>
              </a:rPr>
              <a:t>National PSA Campaign - 	</a:t>
            </a:r>
            <a:r>
              <a:rPr lang="en-US" sz="2500" dirty="0" smtClean="0">
                <a:solidFill>
                  <a:schemeClr val="tx1"/>
                </a:solidFill>
                <a:hlinkClick r:id="rId6"/>
              </a:rPr>
              <a:t>www.iwanttoberecycled.org</a:t>
            </a:r>
            <a:endParaRPr lang="en-US" sz="2500" dirty="0" smtClean="0">
              <a:solidFill>
                <a:schemeClr val="tx1"/>
              </a:solidFill>
            </a:endParaRPr>
          </a:p>
        </p:txBody>
      </p:sp>
      <p:pic>
        <p:nvPicPr>
          <p:cNvPr id="5" name="Picture 4" descr="image5.jpg"/>
          <p:cNvPicPr>
            <a:picLocks noChangeAspect="1"/>
          </p:cNvPicPr>
          <p:nvPr/>
        </p:nvPicPr>
        <p:blipFill rotWithShape="1">
          <a:blip r:embed="rId7" cstate="screen">
            <a:extLst>
              <a:ext uri="{28A0092B-C50C-407E-A947-70E740481C1C}">
                <a14:useLocalDpi xmlns:a14="http://schemas.microsoft.com/office/drawing/2010/main" val="0"/>
              </a:ext>
            </a:extLst>
          </a:blip>
          <a:srcRect/>
          <a:stretch/>
        </p:blipFill>
        <p:spPr>
          <a:xfrm>
            <a:off x="6553200" y="3567132"/>
            <a:ext cx="2426567" cy="2383754"/>
          </a:xfrm>
          <a:prstGeom prst="rect">
            <a:avLst/>
          </a:prstGeom>
        </p:spPr>
      </p:pic>
    </p:spTree>
    <p:extLst>
      <p:ext uri="{BB962C8B-B14F-4D97-AF65-F5344CB8AC3E}">
        <p14:creationId xmlns:p14="http://schemas.microsoft.com/office/powerpoint/2010/main" val="135507348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rotWithShape="1">
          <a:blip r:embed="rId2" cstate="print">
            <a:extLst>
              <a:ext uri="{28A0092B-C50C-407E-A947-70E740481C1C}">
                <a14:useLocalDpi xmlns:a14="http://schemas.microsoft.com/office/drawing/2010/main"/>
              </a:ext>
            </a:extLst>
          </a:blip>
          <a:srcRect/>
          <a:stretch/>
        </p:blipFill>
        <p:spPr bwMode="auto">
          <a:xfrm>
            <a:off x="1083072" y="1663929"/>
            <a:ext cx="1568689" cy="16512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6" name="Picture 5" descr="dc:Tyler:Tyler's Face.jpg"/>
          <p:cNvPicPr/>
          <p:nvPr/>
        </p:nvPicPr>
        <p:blipFill>
          <a:blip r:embed="rId3" cstate="screen">
            <a:extLst>
              <a:ext uri="{28A0092B-C50C-407E-A947-70E740481C1C}">
                <a14:useLocalDpi xmlns:a14="http://schemas.microsoft.com/office/drawing/2010/main"/>
              </a:ext>
            </a:extLst>
          </a:blip>
          <a:srcRect/>
          <a:stretch>
            <a:fillRect/>
          </a:stretch>
        </p:blipFill>
        <p:spPr bwMode="auto">
          <a:xfrm>
            <a:off x="6352674" y="1560307"/>
            <a:ext cx="1602606" cy="1724641"/>
          </a:xfrm>
          <a:prstGeom prst="rect">
            <a:avLst/>
          </a:prstGeom>
          <a:noFill/>
          <a:ln>
            <a:noFill/>
          </a:ln>
        </p:spPr>
      </p:pic>
      <p:sp>
        <p:nvSpPr>
          <p:cNvPr id="5" name="TextBox 4"/>
          <p:cNvSpPr txBox="1"/>
          <p:nvPr/>
        </p:nvSpPr>
        <p:spPr>
          <a:xfrm>
            <a:off x="883810" y="3284947"/>
            <a:ext cx="2242867" cy="923330"/>
          </a:xfrm>
          <a:prstGeom prst="rect">
            <a:avLst/>
          </a:prstGeom>
          <a:noFill/>
        </p:spPr>
        <p:txBody>
          <a:bodyPr wrap="square" rtlCol="0">
            <a:spAutoFit/>
          </a:bodyPr>
          <a:lstStyle/>
          <a:p>
            <a:pPr algn="ctr"/>
            <a:r>
              <a:rPr lang="en-US" dirty="0" smtClean="0"/>
              <a:t>Brenda Pulley</a:t>
            </a:r>
          </a:p>
          <a:p>
            <a:pPr algn="ctr"/>
            <a:r>
              <a:rPr lang="en-US" dirty="0" smtClean="0"/>
              <a:t>Senior Vice President, Recycling</a:t>
            </a:r>
            <a:endParaRPr lang="en-US" dirty="0"/>
          </a:p>
        </p:txBody>
      </p:sp>
      <p:sp>
        <p:nvSpPr>
          <p:cNvPr id="8" name="TextBox 7"/>
          <p:cNvSpPr txBox="1"/>
          <p:nvPr/>
        </p:nvSpPr>
        <p:spPr>
          <a:xfrm>
            <a:off x="3605949" y="3315183"/>
            <a:ext cx="2018581" cy="923330"/>
          </a:xfrm>
          <a:prstGeom prst="rect">
            <a:avLst/>
          </a:prstGeom>
          <a:noFill/>
        </p:spPr>
        <p:txBody>
          <a:bodyPr wrap="square" rtlCol="0">
            <a:spAutoFit/>
          </a:bodyPr>
          <a:lstStyle/>
          <a:p>
            <a:pPr algn="ctr"/>
            <a:r>
              <a:rPr lang="en-US" dirty="0" smtClean="0"/>
              <a:t>Alec Cooley</a:t>
            </a:r>
          </a:p>
          <a:p>
            <a:pPr algn="ctr"/>
            <a:r>
              <a:rPr lang="en-US" dirty="0" smtClean="0"/>
              <a:t>Director, </a:t>
            </a:r>
          </a:p>
          <a:p>
            <a:pPr algn="ctr"/>
            <a:r>
              <a:rPr lang="en-US" dirty="0" smtClean="0"/>
              <a:t>Recycling Programs</a:t>
            </a:r>
            <a:endParaRPr lang="en-US" dirty="0"/>
          </a:p>
        </p:txBody>
      </p:sp>
      <p:sp>
        <p:nvSpPr>
          <p:cNvPr id="10" name="TextBox 9"/>
          <p:cNvSpPr txBox="1"/>
          <p:nvPr/>
        </p:nvSpPr>
        <p:spPr>
          <a:xfrm>
            <a:off x="5966031" y="3238318"/>
            <a:ext cx="2366682" cy="923330"/>
          </a:xfrm>
          <a:prstGeom prst="rect">
            <a:avLst/>
          </a:prstGeom>
          <a:noFill/>
        </p:spPr>
        <p:txBody>
          <a:bodyPr wrap="square" rtlCol="0">
            <a:spAutoFit/>
          </a:bodyPr>
          <a:lstStyle/>
          <a:p>
            <a:pPr algn="ctr"/>
            <a:r>
              <a:rPr lang="en-US" dirty="0" smtClean="0"/>
              <a:t>Tyler Orton</a:t>
            </a:r>
          </a:p>
          <a:p>
            <a:pPr algn="ctr"/>
            <a:r>
              <a:rPr lang="en-US" dirty="0" smtClean="0"/>
              <a:t>Manager, </a:t>
            </a:r>
          </a:p>
          <a:p>
            <a:pPr algn="ctr"/>
            <a:r>
              <a:rPr lang="en-US" dirty="0" smtClean="0"/>
              <a:t>Recycling Programs</a:t>
            </a:r>
            <a:endParaRPr lang="en-US" dirty="0"/>
          </a:p>
        </p:txBody>
      </p:sp>
      <p:pic>
        <p:nvPicPr>
          <p:cNvPr id="4" name="Picture 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703964" y="1560308"/>
            <a:ext cx="1736072" cy="1754875"/>
          </a:xfrm>
          <a:prstGeom prst="rect">
            <a:avLst/>
          </a:prstGeom>
        </p:spPr>
      </p:pic>
      <p:sp>
        <p:nvSpPr>
          <p:cNvPr id="7" name="Title 6"/>
          <p:cNvSpPr>
            <a:spLocks noGrp="1"/>
          </p:cNvSpPr>
          <p:nvPr>
            <p:ph type="title"/>
          </p:nvPr>
        </p:nvSpPr>
        <p:spPr/>
        <p:txBody>
          <a:bodyPr/>
          <a:lstStyle/>
          <a:p>
            <a:r>
              <a:rPr lang="en-US" dirty="0" smtClean="0"/>
              <a:t>Recycling Department</a:t>
            </a:r>
            <a:endParaRPr lang="en-US" dirty="0"/>
          </a:p>
        </p:txBody>
      </p:sp>
      <p:pic>
        <p:nvPicPr>
          <p:cNvPr id="9" name="Picture 2" descr="C:\Users\dcci\AppData\Local\Microsoft\Windows\Temporary Internet Files\Content.Outlook\XYGKE0E4\E White (2).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994495" y="4408371"/>
            <a:ext cx="1603332" cy="1681844"/>
          </a:xfrm>
          <a:prstGeom prst="rect">
            <a:avLst/>
          </a:prstGeom>
          <a:noFill/>
          <a:extLst>
            <a:ext uri="{909E8E84-426E-40dd-AFC4-6F175D3DCCD1}">
              <a14:hiddenFill xmlns:a14="http://schemas.microsoft.com/office/drawing/2010/main" xmlns="">
                <a:solidFill>
                  <a:srgbClr val="FFFFFF"/>
                </a:solidFill>
              </a14:hiddenFill>
            </a:ext>
          </a:extLst>
        </p:spPr>
      </p:pic>
      <p:pic>
        <p:nvPicPr>
          <p:cNvPr id="1027" name="Picture 3" descr="C:\Users\dcci\AppData\Local\Microsoft\Windows\Temporary Internet Files\Content.Outlook\XYGKE0E4\FullSizeRender (2).jp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651761" y="4408371"/>
            <a:ext cx="1314329" cy="1681844"/>
          </a:xfrm>
          <a:prstGeom prst="rect">
            <a:avLst/>
          </a:prstGeom>
          <a:noFill/>
          <a:extLst>
            <a:ext uri="{909E8E84-426E-40dd-AFC4-6F175D3DCCD1}">
              <a14:hiddenFill xmlns:a14="http://schemas.microsoft.com/office/drawing/2010/main" xmlns="">
                <a:solidFill>
                  <a:srgbClr val="FFFFFF"/>
                </a:solidFill>
              </a14:hiddenFill>
            </a:ext>
          </a:extLst>
        </p:spPr>
      </p:pic>
      <p:sp>
        <p:nvSpPr>
          <p:cNvPr id="11" name="TextBox 10"/>
          <p:cNvSpPr txBox="1"/>
          <p:nvPr/>
        </p:nvSpPr>
        <p:spPr>
          <a:xfrm>
            <a:off x="6597827" y="4702699"/>
            <a:ext cx="2134693" cy="923330"/>
          </a:xfrm>
          <a:prstGeom prst="rect">
            <a:avLst/>
          </a:prstGeom>
          <a:noFill/>
        </p:spPr>
        <p:txBody>
          <a:bodyPr wrap="square" rtlCol="0">
            <a:spAutoFit/>
          </a:bodyPr>
          <a:lstStyle/>
          <a:p>
            <a:r>
              <a:rPr lang="en-US" dirty="0" smtClean="0"/>
              <a:t>Emily White</a:t>
            </a:r>
          </a:p>
          <a:p>
            <a:r>
              <a:rPr lang="en-US" dirty="0" smtClean="0"/>
              <a:t>Marketing Manager, Programs</a:t>
            </a:r>
            <a:endParaRPr lang="en-US" dirty="0"/>
          </a:p>
        </p:txBody>
      </p:sp>
      <p:sp>
        <p:nvSpPr>
          <p:cNvPr id="12" name="TextBox 11"/>
          <p:cNvSpPr txBox="1"/>
          <p:nvPr/>
        </p:nvSpPr>
        <p:spPr>
          <a:xfrm>
            <a:off x="442260" y="4693920"/>
            <a:ext cx="2460543" cy="923330"/>
          </a:xfrm>
          <a:prstGeom prst="rect">
            <a:avLst/>
          </a:prstGeom>
          <a:noFill/>
        </p:spPr>
        <p:txBody>
          <a:bodyPr wrap="square" rtlCol="0">
            <a:spAutoFit/>
          </a:bodyPr>
          <a:lstStyle/>
          <a:p>
            <a:r>
              <a:rPr lang="en-US" dirty="0" smtClean="0"/>
              <a:t>Giulia Manno</a:t>
            </a:r>
          </a:p>
          <a:p>
            <a:r>
              <a:rPr lang="en-US" dirty="0" smtClean="0"/>
              <a:t>Program Coordinator,</a:t>
            </a:r>
          </a:p>
          <a:p>
            <a:r>
              <a:rPr lang="en-US" dirty="0" smtClean="0"/>
              <a:t>Recycling Programs</a:t>
            </a:r>
          </a:p>
        </p:txBody>
      </p:sp>
    </p:spTree>
    <p:extLst>
      <p:ext uri="{BB962C8B-B14F-4D97-AF65-F5344CB8AC3E}">
        <p14:creationId xmlns:p14="http://schemas.microsoft.com/office/powerpoint/2010/main" val="415411195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Improve Recycling</a:t>
            </a:r>
            <a:endParaRPr lang="en-US" dirty="0"/>
          </a:p>
        </p:txBody>
      </p:sp>
      <p:pic>
        <p:nvPicPr>
          <p:cNvPr id="13" name="Picture 12"/>
          <p:cNvPicPr>
            <a:picLocks noChangeAspect="1"/>
          </p:cNvPicPr>
          <p:nvPr/>
        </p:nvPicPr>
        <p:blipFill>
          <a:blip r:embed="rId3"/>
          <a:stretch>
            <a:fillRect/>
          </a:stretch>
        </p:blipFill>
        <p:spPr>
          <a:xfrm>
            <a:off x="3531376" y="1577105"/>
            <a:ext cx="2084010" cy="1937410"/>
          </a:xfrm>
          <a:prstGeom prst="rect">
            <a:avLst/>
          </a:prstGeom>
        </p:spPr>
      </p:pic>
      <p:sp>
        <p:nvSpPr>
          <p:cNvPr id="27" name="Rectangle 26"/>
          <p:cNvSpPr/>
          <p:nvPr/>
        </p:nvSpPr>
        <p:spPr>
          <a:xfrm>
            <a:off x="1872254" y="3631602"/>
            <a:ext cx="5296553" cy="554099"/>
          </a:xfrm>
          <a:prstGeom prst="rect">
            <a:avLst/>
          </a:prstGeom>
          <a:solidFill>
            <a:srgbClr val="74C8CF"/>
          </a:solidFill>
          <a:ln w="9525" cap="flat" cmpd="sng" algn="ctr">
            <a:solidFill>
              <a:srgbClr val="74C8CF">
                <a:shade val="95000"/>
                <a:satMod val="10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b="1" kern="0" dirty="0" smtClean="0">
                <a:solidFill>
                  <a:srgbClr val="FFFFFF"/>
                </a:solidFill>
                <a:latin typeface="Calibri Light"/>
              </a:rPr>
              <a:t>Educate, motivate, activate individuals to recycle</a:t>
            </a:r>
            <a:endParaRPr kumimoji="0" lang="en-US" sz="1800" b="1" i="0" u="none" strike="noStrike" kern="0" cap="none" spc="0" normalizeH="0" baseline="0" noProof="0" dirty="0" smtClean="0">
              <a:ln>
                <a:noFill/>
              </a:ln>
              <a:solidFill>
                <a:srgbClr val="FFFFFF"/>
              </a:solidFill>
              <a:effectLst/>
              <a:uLnTx/>
              <a:uFillTx/>
              <a:latin typeface="Calibri Light"/>
            </a:endParaRPr>
          </a:p>
        </p:txBody>
      </p:sp>
      <p:grpSp>
        <p:nvGrpSpPr>
          <p:cNvPr id="92" name="Group 91"/>
          <p:cNvGrpSpPr/>
          <p:nvPr/>
        </p:nvGrpSpPr>
        <p:grpSpPr>
          <a:xfrm>
            <a:off x="1872254" y="5102071"/>
            <a:ext cx="5296553" cy="876302"/>
            <a:chOff x="1872254" y="5178271"/>
            <a:chExt cx="5296553" cy="876302"/>
          </a:xfrm>
        </p:grpSpPr>
        <p:sp>
          <p:nvSpPr>
            <p:cNvPr id="28" name="Rectangle 27"/>
            <p:cNvSpPr/>
            <p:nvPr/>
          </p:nvSpPr>
          <p:spPr>
            <a:xfrm>
              <a:off x="6344355" y="5181602"/>
              <a:ext cx="824452" cy="872971"/>
            </a:xfrm>
            <a:prstGeom prst="rect">
              <a:avLst/>
            </a:prstGeom>
            <a:solidFill>
              <a:srgbClr val="74C8CF">
                <a:lumMod val="75000"/>
              </a:srgbClr>
            </a:solidFill>
            <a:ln w="9525" cap="flat" cmpd="sng" algn="ctr">
              <a:solidFill>
                <a:srgbClr val="74C8CF">
                  <a:shade val="95000"/>
                  <a:satMod val="10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smtClean="0">
                  <a:ln>
                    <a:noFill/>
                  </a:ln>
                  <a:solidFill>
                    <a:srgbClr val="FFFFFF"/>
                  </a:solidFill>
                  <a:effectLst/>
                  <a:uLnTx/>
                  <a:uFillTx/>
                  <a:latin typeface="Calibri Light"/>
                  <a:ea typeface="+mn-ea"/>
                  <a:cs typeface="+mn-cs"/>
                </a:rPr>
                <a:t>Recycle-Bowl</a:t>
              </a:r>
            </a:p>
          </p:txBody>
        </p:sp>
        <p:sp>
          <p:nvSpPr>
            <p:cNvPr id="29" name="Rectangle 28"/>
            <p:cNvSpPr/>
            <p:nvPr/>
          </p:nvSpPr>
          <p:spPr>
            <a:xfrm>
              <a:off x="5432674" y="5178271"/>
              <a:ext cx="824452" cy="872971"/>
            </a:xfrm>
            <a:prstGeom prst="rect">
              <a:avLst/>
            </a:prstGeom>
            <a:solidFill>
              <a:srgbClr val="74C8CF">
                <a:lumMod val="75000"/>
              </a:srgbClr>
            </a:solidFill>
            <a:ln w="9525" cap="flat" cmpd="sng" algn="ctr">
              <a:solidFill>
                <a:srgbClr val="74C8CF">
                  <a:shade val="95000"/>
                  <a:satMod val="10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200" b="1" kern="0" dirty="0" smtClean="0">
                  <a:solidFill>
                    <a:srgbClr val="FFFFFF"/>
                  </a:solidFill>
                  <a:latin typeface="Calibri Light"/>
                </a:rPr>
                <a:t>Recycle</a:t>
              </a:r>
            </a:p>
            <a:p>
              <a:pPr marL="0" marR="0" lvl="0" indent="0" algn="ctr" defTabSz="914400" eaLnBrk="1" fontAlgn="auto" latinLnBrk="0" hangingPunct="1">
                <a:lnSpc>
                  <a:spcPct val="100000"/>
                </a:lnSpc>
                <a:spcBef>
                  <a:spcPts val="0"/>
                </a:spcBef>
                <a:spcAft>
                  <a:spcPts val="0"/>
                </a:spcAft>
                <a:buClrTx/>
                <a:buSzTx/>
                <a:buFontTx/>
                <a:buNone/>
                <a:tabLst/>
                <a:defRPr/>
              </a:pPr>
              <a:r>
                <a:rPr lang="en-US" sz="1200" b="1" kern="0" dirty="0" smtClean="0">
                  <a:solidFill>
                    <a:srgbClr val="FFFFFF"/>
                  </a:solidFill>
                  <a:latin typeface="Calibri Light"/>
                </a:rPr>
                <a:t>Mania</a:t>
              </a:r>
              <a:endParaRPr kumimoji="0" lang="en-US" sz="1200" b="1" i="0" u="none" strike="noStrike" kern="0" cap="none" spc="0" normalizeH="0" baseline="0" noProof="0" dirty="0" smtClean="0">
                <a:ln>
                  <a:noFill/>
                </a:ln>
                <a:solidFill>
                  <a:srgbClr val="FFFFFF"/>
                </a:solidFill>
                <a:effectLst/>
                <a:uLnTx/>
                <a:uFillTx/>
                <a:latin typeface="Calibri Light"/>
              </a:endParaRPr>
            </a:p>
          </p:txBody>
        </p:sp>
        <p:sp>
          <p:nvSpPr>
            <p:cNvPr id="30" name="Rectangle 29"/>
            <p:cNvSpPr/>
            <p:nvPr/>
          </p:nvSpPr>
          <p:spPr>
            <a:xfrm>
              <a:off x="3638224" y="5181600"/>
              <a:ext cx="824237" cy="872971"/>
            </a:xfrm>
            <a:prstGeom prst="rect">
              <a:avLst/>
            </a:prstGeom>
            <a:solidFill>
              <a:srgbClr val="74C8CF">
                <a:lumMod val="75000"/>
              </a:srgbClr>
            </a:solidFill>
            <a:ln w="9525" cap="flat" cmpd="sng" algn="ctr">
              <a:solidFill>
                <a:srgbClr val="74C8CF">
                  <a:shade val="95000"/>
                  <a:satMod val="105000"/>
                </a:srgbClr>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smtClean="0">
                  <a:ln>
                    <a:noFill/>
                  </a:ln>
                  <a:solidFill>
                    <a:srgbClr val="FFFFFF"/>
                  </a:solidFill>
                  <a:effectLst/>
                  <a:uLnTx/>
                  <a:uFillTx/>
                  <a:latin typeface="Calibri Light"/>
                  <a:ea typeface="+mn-ea"/>
                  <a:cs typeface="+mn-cs"/>
                </a:rPr>
                <a:t>Recycling on the Go</a:t>
              </a:r>
            </a:p>
          </p:txBody>
        </p:sp>
        <p:sp>
          <p:nvSpPr>
            <p:cNvPr id="31" name="Rectangle 30"/>
            <p:cNvSpPr/>
            <p:nvPr/>
          </p:nvSpPr>
          <p:spPr>
            <a:xfrm>
              <a:off x="1872254" y="5181602"/>
              <a:ext cx="795757" cy="872971"/>
            </a:xfrm>
            <a:prstGeom prst="rect">
              <a:avLst/>
            </a:prstGeom>
            <a:solidFill>
              <a:srgbClr val="74C8CF">
                <a:lumMod val="75000"/>
              </a:srgbClr>
            </a:solidFill>
            <a:ln w="9525" cap="flat" cmpd="sng" algn="ctr">
              <a:solidFill>
                <a:srgbClr val="74C8CF">
                  <a:shade val="95000"/>
                  <a:satMod val="10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smtClean="0">
                  <a:ln>
                    <a:noFill/>
                  </a:ln>
                  <a:solidFill>
                    <a:srgbClr val="FFFFFF"/>
                  </a:solidFill>
                  <a:effectLst/>
                  <a:uLnTx/>
                  <a:uFillTx/>
                  <a:latin typeface="Calibri Light"/>
                  <a:ea typeface="+mn-ea"/>
                  <a:cs typeface="+mn-cs"/>
                </a:rPr>
                <a:t>America Recycles Day</a:t>
              </a:r>
            </a:p>
          </p:txBody>
        </p:sp>
        <p:sp>
          <p:nvSpPr>
            <p:cNvPr id="32" name="Rectangle 31"/>
            <p:cNvSpPr/>
            <p:nvPr/>
          </p:nvSpPr>
          <p:spPr>
            <a:xfrm>
              <a:off x="4549689" y="5181600"/>
              <a:ext cx="795757" cy="869642"/>
            </a:xfrm>
            <a:prstGeom prst="rect">
              <a:avLst/>
            </a:prstGeom>
            <a:solidFill>
              <a:srgbClr val="74C8CF">
                <a:lumMod val="75000"/>
              </a:srgbClr>
            </a:solidFill>
            <a:ln w="9525" cap="flat" cmpd="sng" algn="ctr">
              <a:solidFill>
                <a:srgbClr val="74C8CF">
                  <a:shade val="95000"/>
                  <a:satMod val="10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smtClean="0">
                  <a:ln>
                    <a:noFill/>
                  </a:ln>
                  <a:solidFill>
                    <a:srgbClr val="FFFFFF"/>
                  </a:solidFill>
                  <a:effectLst/>
                  <a:uLnTx/>
                  <a:uFillTx/>
                  <a:latin typeface="Calibri Light"/>
                  <a:ea typeface="+mn-ea"/>
                  <a:cs typeface="+mn-cs"/>
                </a:rPr>
                <a:t>Recycling@Work</a:t>
              </a:r>
            </a:p>
          </p:txBody>
        </p:sp>
        <p:sp>
          <p:nvSpPr>
            <p:cNvPr id="45" name="Rectangle 44"/>
            <p:cNvSpPr/>
            <p:nvPr/>
          </p:nvSpPr>
          <p:spPr>
            <a:xfrm>
              <a:off x="2755239" y="5181601"/>
              <a:ext cx="795757" cy="872971"/>
            </a:xfrm>
            <a:prstGeom prst="rect">
              <a:avLst/>
            </a:prstGeom>
            <a:solidFill>
              <a:srgbClr val="74C8CF">
                <a:lumMod val="75000"/>
              </a:srgbClr>
            </a:solidFill>
            <a:ln w="9525" cap="flat" cmpd="sng" algn="ctr">
              <a:solidFill>
                <a:srgbClr val="74C8CF">
                  <a:shade val="95000"/>
                  <a:satMod val="10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smtClean="0">
                  <a:ln>
                    <a:noFill/>
                  </a:ln>
                  <a:solidFill>
                    <a:srgbClr val="FFFFFF"/>
                  </a:solidFill>
                  <a:effectLst/>
                  <a:uLnTx/>
                  <a:uFillTx/>
                  <a:latin typeface="Calibri Light"/>
                  <a:ea typeface="+mn-ea"/>
                  <a:cs typeface="+mn-cs"/>
                </a:rPr>
                <a:t>“I Want To Be Recycled” PSA</a:t>
              </a:r>
            </a:p>
          </p:txBody>
        </p:sp>
      </p:grpSp>
      <p:grpSp>
        <p:nvGrpSpPr>
          <p:cNvPr id="93" name="Group 92"/>
          <p:cNvGrpSpPr/>
          <p:nvPr/>
        </p:nvGrpSpPr>
        <p:grpSpPr>
          <a:xfrm>
            <a:off x="1872254" y="4368989"/>
            <a:ext cx="5831885" cy="549795"/>
            <a:chOff x="1872254" y="4488660"/>
            <a:chExt cx="5831885" cy="549795"/>
          </a:xfrm>
        </p:grpSpPr>
        <p:sp>
          <p:nvSpPr>
            <p:cNvPr id="86" name="TextBox 85"/>
            <p:cNvSpPr txBox="1"/>
            <p:nvPr/>
          </p:nvSpPr>
          <p:spPr>
            <a:xfrm>
              <a:off x="2047216" y="4526962"/>
              <a:ext cx="1416714" cy="492443"/>
            </a:xfrm>
            <a:prstGeom prst="rect">
              <a:avLst/>
            </a:prstGeom>
            <a:noFill/>
          </p:spPr>
          <p:txBody>
            <a:bodyPr wrap="square" rtlCol="0">
              <a:spAutoFit/>
            </a:bodyPr>
            <a:lstStyle/>
            <a:p>
              <a:pPr defTabSz="914400"/>
              <a:r>
                <a:rPr lang="en-US" sz="1300" b="1" dirty="0" smtClean="0">
                  <a:solidFill>
                    <a:srgbClr val="666666"/>
                  </a:solidFill>
                </a:rPr>
                <a:t>Individuals &amp; Consumers</a:t>
              </a:r>
            </a:p>
          </p:txBody>
        </p:sp>
        <p:sp>
          <p:nvSpPr>
            <p:cNvPr id="33" name="TextBox 32"/>
            <p:cNvSpPr txBox="1"/>
            <p:nvPr/>
          </p:nvSpPr>
          <p:spPr>
            <a:xfrm>
              <a:off x="6442895" y="4617363"/>
              <a:ext cx="1261244" cy="292388"/>
            </a:xfrm>
            <a:prstGeom prst="rect">
              <a:avLst/>
            </a:prstGeom>
            <a:noFill/>
          </p:spPr>
          <p:txBody>
            <a:bodyPr wrap="square" rtlCol="0">
              <a:spAutoFit/>
            </a:bodyPr>
            <a:lstStyle/>
            <a:p>
              <a:pPr defTabSz="914400"/>
              <a:r>
                <a:rPr lang="en-US" sz="1300" b="1" dirty="0" smtClean="0">
                  <a:solidFill>
                    <a:srgbClr val="666666"/>
                  </a:solidFill>
                </a:rPr>
                <a:t>K-12 </a:t>
              </a:r>
            </a:p>
          </p:txBody>
        </p:sp>
        <p:sp>
          <p:nvSpPr>
            <p:cNvPr id="50" name="Down Arrow 49"/>
            <p:cNvSpPr/>
            <p:nvPr/>
          </p:nvSpPr>
          <p:spPr>
            <a:xfrm rot="16200000">
              <a:off x="3337203" y="4573749"/>
              <a:ext cx="331158" cy="398867"/>
            </a:xfrm>
            <a:prstGeom prst="downArrow">
              <a:avLst/>
            </a:prstGeom>
            <a:solidFill>
              <a:srgbClr val="88C03D"/>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latin typeface="Calibri Light"/>
                <a:ea typeface="+mn-ea"/>
                <a:cs typeface="+mn-cs"/>
              </a:endParaRPr>
            </a:p>
          </p:txBody>
        </p:sp>
        <p:sp>
          <p:nvSpPr>
            <p:cNvPr id="60" name="TextBox 59"/>
            <p:cNvSpPr txBox="1"/>
            <p:nvPr/>
          </p:nvSpPr>
          <p:spPr>
            <a:xfrm>
              <a:off x="5259418" y="4628980"/>
              <a:ext cx="1261244" cy="292388"/>
            </a:xfrm>
            <a:prstGeom prst="rect">
              <a:avLst/>
            </a:prstGeom>
            <a:noFill/>
          </p:spPr>
          <p:txBody>
            <a:bodyPr wrap="square" rtlCol="0">
              <a:spAutoFit/>
            </a:bodyPr>
            <a:lstStyle/>
            <a:p>
              <a:pPr defTabSz="914400"/>
              <a:r>
                <a:rPr lang="en-US" sz="1300" b="1" dirty="0" smtClean="0">
                  <a:solidFill>
                    <a:srgbClr val="666666"/>
                  </a:solidFill>
                </a:rPr>
                <a:t>College</a:t>
              </a:r>
            </a:p>
          </p:txBody>
        </p:sp>
        <p:sp>
          <p:nvSpPr>
            <p:cNvPr id="61" name="TextBox 60"/>
            <p:cNvSpPr txBox="1"/>
            <p:nvPr/>
          </p:nvSpPr>
          <p:spPr>
            <a:xfrm>
              <a:off x="3834332" y="4628980"/>
              <a:ext cx="1261244" cy="292388"/>
            </a:xfrm>
            <a:prstGeom prst="rect">
              <a:avLst/>
            </a:prstGeom>
            <a:noFill/>
          </p:spPr>
          <p:txBody>
            <a:bodyPr wrap="square" rtlCol="0">
              <a:spAutoFit/>
            </a:bodyPr>
            <a:lstStyle/>
            <a:p>
              <a:pPr defTabSz="914400"/>
              <a:r>
                <a:rPr lang="en-US" sz="1300" b="1" dirty="0" smtClean="0">
                  <a:solidFill>
                    <a:srgbClr val="666666"/>
                  </a:solidFill>
                </a:rPr>
                <a:t>Workplace</a:t>
              </a:r>
            </a:p>
          </p:txBody>
        </p:sp>
        <p:sp>
          <p:nvSpPr>
            <p:cNvPr id="82" name="Down Arrow 81"/>
            <p:cNvSpPr/>
            <p:nvPr/>
          </p:nvSpPr>
          <p:spPr>
            <a:xfrm rot="16200000">
              <a:off x="6020184" y="4573749"/>
              <a:ext cx="331158" cy="398867"/>
            </a:xfrm>
            <a:prstGeom prst="downArrow">
              <a:avLst/>
            </a:prstGeom>
            <a:solidFill>
              <a:srgbClr val="88C03D"/>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latin typeface="Calibri Light"/>
                <a:ea typeface="+mn-ea"/>
                <a:cs typeface="+mn-cs"/>
              </a:endParaRPr>
            </a:p>
          </p:txBody>
        </p:sp>
        <p:sp>
          <p:nvSpPr>
            <p:cNvPr id="85" name="Down Arrow 84"/>
            <p:cNvSpPr/>
            <p:nvPr/>
          </p:nvSpPr>
          <p:spPr>
            <a:xfrm rot="16200000">
              <a:off x="4870990" y="4573749"/>
              <a:ext cx="331158" cy="398867"/>
            </a:xfrm>
            <a:prstGeom prst="downArrow">
              <a:avLst/>
            </a:prstGeom>
            <a:solidFill>
              <a:srgbClr val="88C03D"/>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latin typeface="Calibri Light"/>
                <a:ea typeface="+mn-ea"/>
                <a:cs typeface="+mn-cs"/>
              </a:endParaRPr>
            </a:p>
          </p:txBody>
        </p:sp>
        <p:sp>
          <p:nvSpPr>
            <p:cNvPr id="88" name="Rectangle 87"/>
            <p:cNvSpPr/>
            <p:nvPr/>
          </p:nvSpPr>
          <p:spPr>
            <a:xfrm>
              <a:off x="1872254" y="4488660"/>
              <a:ext cx="5296553" cy="549795"/>
            </a:xfrm>
            <a:prstGeom prst="rect">
              <a:avLst/>
            </a:prstGeom>
            <a:noFill/>
            <a:ln w="9525" cap="flat" cmpd="sng" algn="ctr">
              <a:solidFill>
                <a:srgbClr val="92D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smtClean="0">
                <a:ln>
                  <a:noFill/>
                </a:ln>
                <a:solidFill>
                  <a:srgbClr val="FFFFFF"/>
                </a:solidFill>
                <a:effectLst/>
                <a:uLnTx/>
                <a:uFillTx/>
                <a:latin typeface="Calibri Light"/>
              </a:endParaRPr>
            </a:p>
          </p:txBody>
        </p:sp>
      </p:grpSp>
    </p:spTree>
    <p:extLst>
      <p:ext uri="{BB962C8B-B14F-4D97-AF65-F5344CB8AC3E}">
        <p14:creationId xmlns:p14="http://schemas.microsoft.com/office/powerpoint/2010/main" val="92901073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p:cNvSpPr>
            <a:spLocks noGrp="1"/>
          </p:cNvSpPr>
          <p:nvPr>
            <p:ph type="title"/>
          </p:nvPr>
        </p:nvSpPr>
        <p:spPr>
          <a:xfrm>
            <a:off x="457200" y="-26988"/>
            <a:ext cx="8229600" cy="1114426"/>
          </a:xfrm>
        </p:spPr>
        <p:txBody>
          <a:bodyPr/>
          <a:lstStyle/>
          <a:p>
            <a:r>
              <a:rPr lang="en-US" altLang="en-US" smtClean="0"/>
              <a:t>QUESTIONS?</a:t>
            </a:r>
          </a:p>
        </p:txBody>
      </p:sp>
      <p:sp>
        <p:nvSpPr>
          <p:cNvPr id="67587" name="Slide Number Placeholder 2"/>
          <p:cNvSpPr>
            <a:spLocks noGrp="1"/>
          </p:cNvSpPr>
          <p:nvPr>
            <p:ph type="sldNum" sz="quarter" idx="4294967295"/>
          </p:nvPr>
        </p:nvSpPr>
        <p:spPr bwMode="auto">
          <a:xfrm>
            <a:off x="6937375" y="6408738"/>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2BEF7F5C-7945-49AB-90CD-B1164799F37A}" type="slidenum">
              <a:rPr lang="en-US" altLang="en-US">
                <a:solidFill>
                  <a:srgbClr val="898989"/>
                </a:solidFill>
              </a:rPr>
              <a:pPr fontAlgn="base">
                <a:spcBef>
                  <a:spcPct val="0"/>
                </a:spcBef>
                <a:spcAft>
                  <a:spcPct val="0"/>
                </a:spcAft>
              </a:pPr>
              <a:t>40</a:t>
            </a:fld>
            <a:endParaRPr lang="en-US" altLang="en-US">
              <a:solidFill>
                <a:srgbClr val="898989"/>
              </a:solidFill>
            </a:endParaRPr>
          </a:p>
        </p:txBody>
      </p:sp>
      <p:pic>
        <p:nvPicPr>
          <p:cNvPr id="67588" name="Picture 2" descr="C:\Users\bpulley\AppData\Local\Microsoft\Windows\Temporary Internet Files\Content.Outlook\KYQU3VVY\54281624.jpe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192338" y="1668463"/>
            <a:ext cx="5324475" cy="4122737"/>
          </a:xfrm>
          <a:noFill/>
        </p:spPr>
      </p:pic>
    </p:spTree>
    <p:extLst>
      <p:ext uri="{BB962C8B-B14F-4D97-AF65-F5344CB8AC3E}">
        <p14:creationId xmlns:p14="http://schemas.microsoft.com/office/powerpoint/2010/main" val="134054640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Content Placeholder 11"/>
          <p:cNvSpPr txBox="1">
            <a:spLocks/>
          </p:cNvSpPr>
          <p:nvPr/>
        </p:nvSpPr>
        <p:spPr>
          <a:xfrm>
            <a:off x="1049595" y="2292853"/>
            <a:ext cx="7391400" cy="1846010"/>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sz="3000" b="1" dirty="0" smtClean="0">
                <a:ea typeface="ＭＳ Ｐゴシック" pitchFamily="-1" charset="-128"/>
                <a:sym typeface="Calibri Bold" charset="0"/>
              </a:rPr>
              <a:t>For more info contact: </a:t>
            </a:r>
          </a:p>
          <a:p>
            <a:pPr marL="0" indent="0" algn="ctr">
              <a:buFont typeface="Arial" pitchFamily="34" charset="0"/>
              <a:buNone/>
            </a:pPr>
            <a:r>
              <a:rPr lang="en-US" sz="3000" b="1" dirty="0" smtClean="0">
                <a:ea typeface="ＭＳ Ｐゴシック" pitchFamily="-1" charset="-128"/>
                <a:sym typeface="Calibri Bold" charset="0"/>
              </a:rPr>
              <a:t>Brenda Pulley   - bpulley@kab.org</a:t>
            </a:r>
          </a:p>
          <a:p>
            <a:pPr marL="0" indent="0" algn="ctr">
              <a:buFont typeface="Arial" pitchFamily="34" charset="0"/>
              <a:buNone/>
            </a:pPr>
            <a:r>
              <a:rPr lang="en-US" sz="3000" b="1" dirty="0" smtClean="0">
                <a:ea typeface="ＭＳ Ｐゴシック" pitchFamily="-1" charset="-128"/>
                <a:sym typeface="Calibri Bold" charset="0"/>
              </a:rPr>
              <a:t>Alec Cooley  -  acooley@kab.org</a:t>
            </a:r>
          </a:p>
          <a:p>
            <a:pPr marL="0" indent="0" algn="ctr">
              <a:buFont typeface="Arial" pitchFamily="34" charset="0"/>
              <a:buNone/>
            </a:pPr>
            <a:r>
              <a:rPr lang="en-US" sz="3000" b="1" dirty="0" smtClean="0">
                <a:ea typeface="ＭＳ Ｐゴシック" pitchFamily="-1" charset="-128"/>
                <a:sym typeface="Calibri Bold" charset="0"/>
              </a:rPr>
              <a:t>Tyler Orton – torton@kab.org</a:t>
            </a:r>
          </a:p>
          <a:p>
            <a:pPr marL="0" indent="0" algn="ctr">
              <a:buFont typeface="Arial" pitchFamily="34" charset="0"/>
              <a:buNone/>
            </a:pPr>
            <a:endParaRPr lang="en-US" sz="3000" b="1" dirty="0" smtClean="0">
              <a:solidFill>
                <a:srgbClr val="2E3192"/>
              </a:solidFill>
              <a:ea typeface="ＭＳ Ｐゴシック" pitchFamily="-1" charset="-128"/>
              <a:sym typeface="Calibri Bold" charset="0"/>
            </a:endParaRPr>
          </a:p>
          <a:p>
            <a:pPr marL="0" indent="0" algn="ctr">
              <a:buFont typeface="Arial" pitchFamily="34" charset="0"/>
              <a:buNone/>
            </a:pPr>
            <a:endParaRPr lang="en-US" sz="4400" dirty="0"/>
          </a:p>
        </p:txBody>
      </p:sp>
    </p:spTree>
    <p:extLst>
      <p:ext uri="{BB962C8B-B14F-4D97-AF65-F5344CB8AC3E}">
        <p14:creationId xmlns:p14="http://schemas.microsoft.com/office/powerpoint/2010/main" val="344367171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10"/>
          <p:cNvSpPr>
            <a:spLocks noGrp="1"/>
          </p:cNvSpPr>
          <p:nvPr>
            <p:ph type="sldNum" sz="quarter" idx="12"/>
          </p:nvPr>
        </p:nvSpPr>
        <p:spPr>
          <a:prstGeom prst="rect">
            <a:avLst/>
          </a:prstGeom>
        </p:spPr>
        <p:txBody>
          <a:bodyPr/>
          <a:lstStyle/>
          <a:p>
            <a:fld id="{FEA3D4DB-F8C1-4D30-8DCC-677800F8CB47}" type="slidenum">
              <a:rPr lang="en-US" smtClean="0">
                <a:solidFill>
                  <a:schemeClr val="tx1"/>
                </a:solidFill>
              </a:rPr>
              <a:pPr/>
              <a:t>42</a:t>
            </a:fld>
            <a:endParaRPr lang="en-US" dirty="0">
              <a:solidFill>
                <a:schemeClr val="tx1"/>
              </a:solidFill>
            </a:endParaRPr>
          </a:p>
        </p:txBody>
      </p:sp>
      <p:pic>
        <p:nvPicPr>
          <p:cNvPr id="7" name="Picture 3" descr="AERIAL1_a"/>
          <p:cNvPicPr>
            <a:picLocks noGrp="1" noChangeAspect="1" noChangeArrowheads="1"/>
          </p:cNvPicPr>
          <p:nvPr>
            <p:ph idx="1"/>
          </p:nvPr>
        </p:nvPicPr>
        <p:blipFill rotWithShape="1">
          <a:blip r:embed="rId3">
            <a:extLst>
              <a:ext uri="{BEBA8EAE-BF5A-486C-A8C5-ECC9F3942E4B}">
                <a14:imgProps xmlns:a14="http://schemas.microsoft.com/office/drawing/2010/main">
                  <a14:imgLayer r:embed="rId4">
                    <a14:imgEffect>
                      <a14:sharpenSoften amount="25000"/>
                    </a14:imgEffect>
                    <a14:imgEffect>
                      <a14:colorTemperature colorTemp="8800"/>
                    </a14:imgEffect>
                    <a14:imgEffect>
                      <a14:brightnessContrast bright="20000" contrast="-20000"/>
                    </a14:imgEffect>
                  </a14:imgLayer>
                </a14:imgProps>
              </a:ext>
              <a:ext uri="{28A0092B-C50C-407E-A947-70E740481C1C}">
                <a14:useLocalDpi xmlns:a14="http://schemas.microsoft.com/office/drawing/2010/main" val="0"/>
              </a:ext>
            </a:extLst>
          </a:blip>
          <a:stretch/>
        </p:blipFill>
        <p:spPr>
          <a:xfrm>
            <a:off x="1864519" y="1941512"/>
            <a:ext cx="5414963" cy="3843338"/>
          </a:xfrm>
          <a:prstGeom prst="rect">
            <a:avLst/>
          </a:prstGeom>
        </p:spPr>
      </p:pic>
      <p:sp>
        <p:nvSpPr>
          <p:cNvPr id="6" name="Rectangle 2"/>
          <p:cNvSpPr txBox="1">
            <a:spLocks noChangeArrowheads="1"/>
          </p:cNvSpPr>
          <p:nvPr/>
        </p:nvSpPr>
        <p:spPr>
          <a:xfrm>
            <a:off x="609600" y="-103986"/>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3600" b="1" kern="1200">
                <a:solidFill>
                  <a:schemeClr val="bg1"/>
                </a:solidFill>
                <a:latin typeface="+mj-lt"/>
                <a:ea typeface="+mj-ea"/>
                <a:cs typeface="+mj-cs"/>
              </a:defRPr>
            </a:lvl1pPr>
          </a:lstStyle>
          <a:p>
            <a:r>
              <a:rPr lang="en-US" dirty="0" smtClean="0"/>
              <a:t>Carlsbad Inn Beach Resort</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descr="old mess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0413383">
            <a:off x="2422293" y="1352946"/>
            <a:ext cx="1665365" cy="4583253"/>
          </a:xfrm>
          <a:prstGeom prst="rect">
            <a:avLst/>
          </a:prstGeom>
          <a:solidFill>
            <a:schemeClr val="bg1"/>
          </a:solidFill>
          <a:ln w="9525">
            <a:solidFill>
              <a:srgbClr val="000000"/>
            </a:solidFill>
            <a:miter lim="800000"/>
            <a:headEnd/>
            <a:tailEnd/>
          </a:ln>
        </p:spPr>
      </p:pic>
      <p:sp>
        <p:nvSpPr>
          <p:cNvPr id="64515" name="Text Box 3"/>
          <p:cNvSpPr txBox="1">
            <a:spLocks noChangeArrowheads="1"/>
          </p:cNvSpPr>
          <p:nvPr/>
        </p:nvSpPr>
        <p:spPr bwMode="auto">
          <a:xfrm>
            <a:off x="381000" y="381000"/>
            <a:ext cx="2895600" cy="457200"/>
          </a:xfrm>
          <a:prstGeom prst="rect">
            <a:avLst/>
          </a:prstGeom>
          <a:noFill/>
          <a:ln w="9525">
            <a:noFill/>
            <a:miter lim="800000"/>
            <a:headEnd/>
            <a:tailEnd/>
          </a:ln>
        </p:spPr>
        <p:txBody>
          <a:bodyPr>
            <a:prstTxWarp prst="textNoShape">
              <a:avLst/>
            </a:prstTxWarp>
            <a:spAutoFit/>
          </a:bodyPr>
          <a:lstStyle/>
          <a:p>
            <a:pPr>
              <a:spcBef>
                <a:spcPct val="50000"/>
              </a:spcBef>
            </a:pPr>
            <a:endParaRPr lang="en-US">
              <a:latin typeface="Georgia" pitchFamily="-1" charset="0"/>
            </a:endParaRPr>
          </a:p>
        </p:txBody>
      </p:sp>
      <p:sp>
        <p:nvSpPr>
          <p:cNvPr id="64516" name="Text Box 4"/>
          <p:cNvSpPr txBox="1">
            <a:spLocks noChangeArrowheads="1"/>
          </p:cNvSpPr>
          <p:nvPr/>
        </p:nvSpPr>
        <p:spPr bwMode="auto">
          <a:xfrm>
            <a:off x="5257800" y="1752599"/>
            <a:ext cx="2590800" cy="2800767"/>
          </a:xfrm>
          <a:prstGeom prst="rect">
            <a:avLst/>
          </a:prstGeom>
          <a:noFill/>
          <a:ln w="9525">
            <a:noFill/>
            <a:miter lim="800000"/>
            <a:headEnd/>
            <a:tailEnd/>
          </a:ln>
        </p:spPr>
        <p:txBody>
          <a:bodyPr>
            <a:prstTxWarp prst="textNoShape">
              <a:avLst/>
            </a:prstTxWarp>
            <a:spAutoFit/>
          </a:bodyPr>
          <a:lstStyle/>
          <a:p>
            <a:pPr>
              <a:spcBef>
                <a:spcPct val="50000"/>
              </a:spcBef>
            </a:pPr>
            <a:r>
              <a:rPr lang="en-US" sz="3200" dirty="0" smtClean="0"/>
              <a:t>Old </a:t>
            </a:r>
            <a:r>
              <a:rPr lang="en-US" sz="3200" dirty="0"/>
              <a:t>Message</a:t>
            </a:r>
            <a:r>
              <a:rPr lang="en-US" sz="3200" dirty="0" smtClean="0"/>
              <a:t>:</a:t>
            </a:r>
          </a:p>
          <a:p>
            <a:pPr>
              <a:spcBef>
                <a:spcPct val="50000"/>
              </a:spcBef>
            </a:pPr>
            <a:r>
              <a:rPr lang="en-US" sz="3200" dirty="0" smtClean="0"/>
              <a:t>Help us conserve our national resources!</a:t>
            </a:r>
            <a:endParaRPr lang="en-US" sz="3200" dirty="0"/>
          </a:p>
        </p:txBody>
      </p:sp>
      <p:sp>
        <p:nvSpPr>
          <p:cNvPr id="5" name="Slide Number Placeholder 10"/>
          <p:cNvSpPr>
            <a:spLocks noGrp="1"/>
          </p:cNvSpPr>
          <p:nvPr>
            <p:ph type="sldNum" sz="quarter" idx="12"/>
          </p:nvPr>
        </p:nvSpPr>
        <p:spPr/>
        <p:txBody>
          <a:bodyPr/>
          <a:lstStyle/>
          <a:p>
            <a:fld id="{FEA3D4DB-F8C1-4D30-8DCC-677800F8CB47}" type="slidenum">
              <a:rPr lang="en-US" smtClean="0">
                <a:solidFill>
                  <a:schemeClr val="tx1"/>
                </a:solidFill>
              </a:rPr>
              <a:pPr/>
              <a:t>43</a:t>
            </a:fld>
            <a:endParaRPr lang="en-US" dirty="0">
              <a:solidFill>
                <a:schemeClr val="tx1"/>
              </a:solidFill>
            </a:endParaRPr>
          </a:p>
        </p:txBody>
      </p:sp>
      <p:sp>
        <p:nvSpPr>
          <p:cNvPr id="8" name="Rectangle 2"/>
          <p:cNvSpPr txBox="1">
            <a:spLocks noChangeArrowheads="1"/>
          </p:cNvSpPr>
          <p:nvPr/>
        </p:nvSpPr>
        <p:spPr>
          <a:xfrm>
            <a:off x="609600" y="-103986"/>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3600" b="1" kern="1200">
                <a:solidFill>
                  <a:schemeClr val="bg1"/>
                </a:solidFill>
                <a:latin typeface="+mj-lt"/>
                <a:ea typeface="+mj-ea"/>
                <a:cs typeface="+mj-cs"/>
              </a:defRPr>
            </a:lvl1pPr>
          </a:lstStyle>
          <a:p>
            <a:r>
              <a:rPr lang="en-US" dirty="0" smtClean="0"/>
              <a:t>Original Towel Messaging</a:t>
            </a:r>
          </a:p>
        </p:txBody>
      </p:sp>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329"/>
          <a:stretch/>
        </p:blipFill>
        <p:spPr bwMode="auto">
          <a:xfrm rot="736042">
            <a:off x="5319420" y="1533150"/>
            <a:ext cx="2467559" cy="426085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66563" name="Text Box 3"/>
          <p:cNvSpPr txBox="1">
            <a:spLocks noChangeArrowheads="1"/>
          </p:cNvSpPr>
          <p:nvPr/>
        </p:nvSpPr>
        <p:spPr bwMode="auto">
          <a:xfrm>
            <a:off x="264524" y="1495464"/>
            <a:ext cx="4880131" cy="3662541"/>
          </a:xfrm>
          <a:prstGeom prst="rect">
            <a:avLst/>
          </a:prstGeom>
          <a:noFill/>
          <a:ln w="9525">
            <a:noFill/>
            <a:miter lim="800000"/>
            <a:headEnd/>
            <a:tailEnd/>
          </a:ln>
        </p:spPr>
        <p:txBody>
          <a:bodyPr wrap="square">
            <a:prstTxWarp prst="textNoShape">
              <a:avLst/>
            </a:prstTxWarp>
            <a:spAutoFit/>
          </a:bodyPr>
          <a:lstStyle/>
          <a:p>
            <a:r>
              <a:rPr lang="en-US" sz="3200" dirty="0" smtClean="0"/>
              <a:t>New Message:</a:t>
            </a:r>
          </a:p>
          <a:p>
            <a:endParaRPr lang="en-US" sz="3200" dirty="0" smtClean="0"/>
          </a:p>
          <a:p>
            <a:r>
              <a:rPr lang="en-US" sz="2800" dirty="0" smtClean="0"/>
              <a:t>Many of our guests have expressed to us their approval of conserving energy. When given the opportunity nearly 75% of hotel guests choose to reuse their towels each day.</a:t>
            </a:r>
            <a:endParaRPr lang="en-US" sz="2800" dirty="0"/>
          </a:p>
        </p:txBody>
      </p:sp>
      <p:sp>
        <p:nvSpPr>
          <p:cNvPr id="4" name="Slide Number Placeholder 10"/>
          <p:cNvSpPr>
            <a:spLocks noGrp="1"/>
          </p:cNvSpPr>
          <p:nvPr>
            <p:ph type="sldNum" sz="quarter" idx="12"/>
          </p:nvPr>
        </p:nvSpPr>
        <p:spPr/>
        <p:txBody>
          <a:bodyPr/>
          <a:lstStyle/>
          <a:p>
            <a:fld id="{FEA3D4DB-F8C1-4D30-8DCC-677800F8CB47}" type="slidenum">
              <a:rPr lang="en-US" smtClean="0">
                <a:solidFill>
                  <a:schemeClr val="tx1"/>
                </a:solidFill>
              </a:rPr>
              <a:pPr/>
              <a:t>44</a:t>
            </a:fld>
            <a:endParaRPr lang="en-US" dirty="0">
              <a:solidFill>
                <a:schemeClr val="tx1"/>
              </a:solidFill>
            </a:endParaRPr>
          </a:p>
        </p:txBody>
      </p:sp>
      <p:sp>
        <p:nvSpPr>
          <p:cNvPr id="7" name="Rectangle 2"/>
          <p:cNvSpPr txBox="1">
            <a:spLocks noChangeArrowheads="1"/>
          </p:cNvSpPr>
          <p:nvPr/>
        </p:nvSpPr>
        <p:spPr>
          <a:xfrm>
            <a:off x="609600" y="-103986"/>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3600" b="1" kern="1200">
                <a:solidFill>
                  <a:schemeClr val="bg1"/>
                </a:solidFill>
                <a:latin typeface="+mj-lt"/>
                <a:ea typeface="+mj-ea"/>
                <a:cs typeface="+mj-cs"/>
              </a:defRPr>
            </a:lvl1pPr>
          </a:lstStyle>
          <a:p>
            <a:r>
              <a:rPr lang="en-US" dirty="0" smtClean="0"/>
              <a:t>Revised Towel Messaging</a:t>
            </a:r>
          </a:p>
        </p:txBody>
      </p:sp>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9" name="Text Box 2"/>
          <p:cNvSpPr txBox="1">
            <a:spLocks noChangeArrowheads="1"/>
          </p:cNvSpPr>
          <p:nvPr/>
        </p:nvSpPr>
        <p:spPr bwMode="auto">
          <a:xfrm>
            <a:off x="-288759" y="1261852"/>
            <a:ext cx="2470485" cy="1077218"/>
          </a:xfrm>
          <a:prstGeom prst="rect">
            <a:avLst/>
          </a:prstGeom>
          <a:noFill/>
          <a:ln w="9525">
            <a:noFill/>
            <a:miter lim="800000"/>
            <a:headEnd/>
            <a:tailEnd/>
          </a:ln>
        </p:spPr>
        <p:txBody>
          <a:bodyPr wrap="square">
            <a:prstTxWarp prst="textNoShape">
              <a:avLst/>
            </a:prstTxWarp>
            <a:spAutoFit/>
          </a:bodyPr>
          <a:lstStyle/>
          <a:p>
            <a:pPr lvl="1">
              <a:spcBef>
                <a:spcPct val="50000"/>
              </a:spcBef>
            </a:pPr>
            <a:r>
              <a:rPr lang="en-US" sz="4400" b="1" dirty="0"/>
              <a:t>Results</a:t>
            </a:r>
            <a:r>
              <a:rPr lang="en-US" sz="4400" dirty="0">
                <a:solidFill>
                  <a:srgbClr val="0F0A78"/>
                </a:solidFill>
              </a:rPr>
              <a:t/>
            </a:r>
            <a:br>
              <a:rPr lang="en-US" sz="4400" dirty="0">
                <a:solidFill>
                  <a:srgbClr val="0F0A78"/>
                </a:solidFill>
              </a:rPr>
            </a:br>
            <a:endParaRPr lang="en-US" sz="2000" dirty="0">
              <a:solidFill>
                <a:srgbClr val="0F0A78"/>
              </a:solidFill>
            </a:endParaRPr>
          </a:p>
        </p:txBody>
      </p:sp>
      <p:graphicFrame>
        <p:nvGraphicFramePr>
          <p:cNvPr id="2" name="Object 2"/>
          <p:cNvGraphicFramePr>
            <a:graphicFrameLocks noChangeAspect="1"/>
          </p:cNvGraphicFramePr>
          <p:nvPr>
            <p:extLst>
              <p:ext uri="{D42A27DB-BD31-4B8C-83A1-F6EECF244321}">
                <p14:modId xmlns:p14="http://schemas.microsoft.com/office/powerpoint/2010/main" val="3702020547"/>
              </p:ext>
            </p:extLst>
          </p:nvPr>
        </p:nvGraphicFramePr>
        <p:xfrm>
          <a:off x="1906338" y="2034200"/>
          <a:ext cx="5613400" cy="3284538"/>
        </p:xfrm>
        <a:graphic>
          <a:graphicData uri="http://schemas.openxmlformats.org/drawingml/2006/chart">
            <c:chart xmlns:c="http://schemas.openxmlformats.org/drawingml/2006/chart" xmlns:r="http://schemas.openxmlformats.org/officeDocument/2006/relationships" r:id="rId3"/>
          </a:graphicData>
        </a:graphic>
      </p:graphicFrame>
      <p:sp>
        <p:nvSpPr>
          <p:cNvPr id="70660" name="Text Box 5"/>
          <p:cNvSpPr txBox="1">
            <a:spLocks noChangeArrowheads="1"/>
          </p:cNvSpPr>
          <p:nvPr/>
        </p:nvSpPr>
        <p:spPr bwMode="auto">
          <a:xfrm>
            <a:off x="1691105" y="5503404"/>
            <a:ext cx="7772400" cy="1738938"/>
          </a:xfrm>
          <a:prstGeom prst="rect">
            <a:avLst/>
          </a:prstGeom>
          <a:noFill/>
          <a:ln w="9525">
            <a:noFill/>
            <a:miter lim="800000"/>
            <a:headEnd/>
            <a:tailEnd/>
          </a:ln>
        </p:spPr>
        <p:txBody>
          <a:bodyPr>
            <a:prstTxWarp prst="textNoShape">
              <a:avLst/>
            </a:prstTxWarp>
            <a:spAutoFit/>
          </a:bodyPr>
          <a:lstStyle/>
          <a:p>
            <a:pPr>
              <a:spcBef>
                <a:spcPct val="50000"/>
              </a:spcBef>
            </a:pPr>
            <a:r>
              <a:rPr lang="en-US" b="1" dirty="0" smtClean="0">
                <a:solidFill>
                  <a:srgbClr val="0F0A78"/>
                </a:solidFill>
              </a:rPr>
              <a:t>       </a:t>
            </a:r>
            <a:r>
              <a:rPr lang="en-US" b="1" dirty="0" smtClean="0"/>
              <a:t>Findings:</a:t>
            </a:r>
            <a:r>
              <a:rPr lang="en-US" dirty="0" smtClean="0"/>
              <a:t> A </a:t>
            </a:r>
            <a:r>
              <a:rPr lang="en-US" dirty="0"/>
              <a:t>25% reduction in the number of towels used</a:t>
            </a:r>
            <a:r>
              <a:rPr lang="en-US" dirty="0" smtClean="0"/>
              <a:t>!</a:t>
            </a:r>
          </a:p>
          <a:p>
            <a:pPr>
              <a:spcBef>
                <a:spcPct val="50000"/>
              </a:spcBef>
            </a:pPr>
            <a:endParaRPr lang="en-US" dirty="0" smtClean="0"/>
          </a:p>
          <a:p>
            <a:pPr>
              <a:spcBef>
                <a:spcPct val="50000"/>
              </a:spcBef>
            </a:pPr>
            <a:r>
              <a:rPr lang="en-US" sz="1400" dirty="0" smtClean="0"/>
              <a:t>Source: Schultz</a:t>
            </a:r>
            <a:r>
              <a:rPr lang="en-US" sz="1400" dirty="0"/>
              <a:t>, P. W., </a:t>
            </a:r>
            <a:r>
              <a:rPr lang="en-US" sz="1400" dirty="0" err="1"/>
              <a:t>Khazian</a:t>
            </a:r>
            <a:r>
              <a:rPr lang="en-US" sz="1400" dirty="0"/>
              <a:t>, A., &amp; </a:t>
            </a:r>
            <a:r>
              <a:rPr lang="en-US" sz="1400" dirty="0" err="1"/>
              <a:t>Zaleski</a:t>
            </a:r>
            <a:r>
              <a:rPr lang="en-US" sz="1400" dirty="0"/>
              <a:t>, A. (2008). Using normative social influence to promote conservation among hotel guests. </a:t>
            </a:r>
            <a:r>
              <a:rPr lang="en-US" sz="1400" i="1" dirty="0"/>
              <a:t>Social Influence, 3,</a:t>
            </a:r>
            <a:r>
              <a:rPr lang="en-US" sz="1400" dirty="0"/>
              <a:t> 4-23. </a:t>
            </a:r>
          </a:p>
          <a:p>
            <a:pPr>
              <a:spcBef>
                <a:spcPct val="50000"/>
              </a:spcBef>
            </a:pPr>
            <a:r>
              <a:rPr lang="en-US" dirty="0">
                <a:solidFill>
                  <a:srgbClr val="0F0A78"/>
                </a:solidFill>
              </a:rPr>
              <a:t> </a:t>
            </a:r>
          </a:p>
        </p:txBody>
      </p:sp>
      <p:sp>
        <p:nvSpPr>
          <p:cNvPr id="5" name="Slide Number Placeholder 10"/>
          <p:cNvSpPr>
            <a:spLocks noGrp="1"/>
          </p:cNvSpPr>
          <p:nvPr>
            <p:ph type="sldNum" sz="quarter" idx="12"/>
          </p:nvPr>
        </p:nvSpPr>
        <p:spPr/>
        <p:txBody>
          <a:bodyPr/>
          <a:lstStyle/>
          <a:p>
            <a:fld id="{FEA3D4DB-F8C1-4D30-8DCC-677800F8CB47}" type="slidenum">
              <a:rPr lang="en-US" smtClean="0">
                <a:solidFill>
                  <a:schemeClr val="tx1"/>
                </a:solidFill>
              </a:rPr>
              <a:pPr/>
              <a:t>45</a:t>
            </a:fld>
            <a:endParaRPr lang="en-US" dirty="0">
              <a:solidFill>
                <a:schemeClr val="tx1"/>
              </a:solidFill>
            </a:endParaRPr>
          </a:p>
        </p:txBody>
      </p:sp>
      <p:sp>
        <p:nvSpPr>
          <p:cNvPr id="8" name="Text Box 2"/>
          <p:cNvSpPr txBox="1">
            <a:spLocks noChangeArrowheads="1"/>
          </p:cNvSpPr>
          <p:nvPr/>
        </p:nvSpPr>
        <p:spPr bwMode="auto">
          <a:xfrm>
            <a:off x="1906338" y="1377169"/>
            <a:ext cx="5899484" cy="707886"/>
          </a:xfrm>
          <a:prstGeom prst="rect">
            <a:avLst/>
          </a:prstGeom>
          <a:noFill/>
          <a:ln w="9525">
            <a:noFill/>
            <a:miter lim="800000"/>
            <a:headEnd/>
            <a:tailEnd/>
          </a:ln>
        </p:spPr>
        <p:txBody>
          <a:bodyPr wrap="square">
            <a:prstTxWarp prst="textNoShape">
              <a:avLst/>
            </a:prstTxWarp>
            <a:spAutoFit/>
          </a:bodyPr>
          <a:lstStyle/>
          <a:p>
            <a:pPr lvl="1">
              <a:spcBef>
                <a:spcPct val="50000"/>
              </a:spcBef>
            </a:pPr>
            <a:r>
              <a:rPr lang="en-US" sz="2000" dirty="0" smtClean="0"/>
              <a:t>Number </a:t>
            </a:r>
            <a:r>
              <a:rPr lang="en-US" sz="2000" dirty="0"/>
              <a:t>of towels taken out of the room on the first </a:t>
            </a:r>
            <a:r>
              <a:rPr lang="en-US" sz="2000" dirty="0" smtClean="0"/>
              <a:t>towel </a:t>
            </a:r>
            <a:r>
              <a:rPr lang="en-US" sz="2000" dirty="0"/>
              <a:t>replacement day. </a:t>
            </a:r>
          </a:p>
        </p:txBody>
      </p:sp>
      <p:sp>
        <p:nvSpPr>
          <p:cNvPr id="9" name="Rectangle 2"/>
          <p:cNvSpPr txBox="1">
            <a:spLocks noChangeArrowheads="1"/>
          </p:cNvSpPr>
          <p:nvPr/>
        </p:nvSpPr>
        <p:spPr>
          <a:xfrm>
            <a:off x="609600" y="-103986"/>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3600" b="1" kern="1200">
                <a:solidFill>
                  <a:schemeClr val="bg1"/>
                </a:solidFill>
                <a:latin typeface="+mj-lt"/>
                <a:ea typeface="+mj-ea"/>
                <a:cs typeface="+mj-cs"/>
              </a:defRPr>
            </a:lvl1pPr>
          </a:lstStyle>
          <a:p>
            <a:r>
              <a:rPr lang="en-US" dirty="0" smtClean="0"/>
              <a:t>Carlsbad Inn Beach Resort</a:t>
            </a:r>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8856"/>
            <a:ext cx="8229600" cy="1143000"/>
          </a:xfrm>
        </p:spPr>
        <p:txBody>
          <a:bodyPr>
            <a:noAutofit/>
          </a:bodyPr>
          <a:lstStyle/>
          <a:p>
            <a:r>
              <a:rPr lang="en-US" sz="3600" dirty="0" smtClean="0"/>
              <a:t>Improve Recycling:</a:t>
            </a:r>
            <a:br>
              <a:rPr lang="en-US" sz="3600" dirty="0" smtClean="0"/>
            </a:br>
            <a:r>
              <a:rPr lang="en-US" sz="3600" dirty="0" smtClean="0"/>
              <a:t>2015 Actions &amp; Impact</a:t>
            </a:r>
            <a:endParaRPr lang="en-US" sz="3600" dirty="0"/>
          </a:p>
        </p:txBody>
      </p:sp>
      <p:pic>
        <p:nvPicPr>
          <p:cNvPr id="4" name="Content Placeholder 3"/>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a:stretch/>
        </p:blipFill>
        <p:spPr>
          <a:xfrm>
            <a:off x="2260650" y="1345222"/>
            <a:ext cx="4420913" cy="4809691"/>
          </a:xfrm>
        </p:spPr>
      </p:pic>
    </p:spTree>
    <p:extLst>
      <p:ext uri="{BB962C8B-B14F-4D97-AF65-F5344CB8AC3E}">
        <p14:creationId xmlns:p14="http://schemas.microsoft.com/office/powerpoint/2010/main" val="406560179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Do people care about recycling?</a:t>
            </a:r>
            <a:endParaRPr lang="en-US" dirty="0"/>
          </a:p>
        </p:txBody>
      </p:sp>
      <p:sp>
        <p:nvSpPr>
          <p:cNvPr id="3" name="Slide Number Placeholder 2"/>
          <p:cNvSpPr>
            <a:spLocks noGrp="1"/>
          </p:cNvSpPr>
          <p:nvPr>
            <p:ph type="sldNum" sz="quarter" idx="12"/>
          </p:nvPr>
        </p:nvSpPr>
        <p:spPr/>
        <p:txBody>
          <a:bodyPr/>
          <a:lstStyle/>
          <a:p>
            <a:fld id="{2B84016F-B10D-9A48-B93F-49BCEF681C17}" type="slidenum">
              <a:rPr lang="en-US" smtClean="0">
                <a:solidFill>
                  <a:prstClr val="black">
                    <a:tint val="75000"/>
                  </a:prstClr>
                </a:solidFill>
                <a:latin typeface="Calibri"/>
              </a:rPr>
              <a:pPr/>
              <a:t>6</a:t>
            </a:fld>
            <a:endParaRPr lang="en-US">
              <a:solidFill>
                <a:prstClr val="black">
                  <a:tint val="75000"/>
                </a:prstClr>
              </a:solidFill>
              <a:latin typeface="Calibri"/>
            </a:endParaRPr>
          </a:p>
        </p:txBody>
      </p:sp>
      <p:pic>
        <p:nvPicPr>
          <p:cNvPr id="7" name="Picture 3" descr="C:\Users\acooley\Documents\KAB\Public Space\Reports &amp; Castudies\National Mall project\Photos-credit Dennings\Mall -Cherry Blossom phot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0408" y="1219678"/>
            <a:ext cx="7070763" cy="47021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748420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4" name="Straight Connector 33"/>
          <p:cNvCxnSpPr/>
          <p:nvPr/>
        </p:nvCxnSpPr>
        <p:spPr>
          <a:xfrm flipH="1">
            <a:off x="2974202" y="4609070"/>
            <a:ext cx="55166" cy="402867"/>
          </a:xfrm>
          <a:prstGeom prst="line">
            <a:avLst/>
          </a:prstGeom>
          <a:ln>
            <a:solidFill>
              <a:schemeClr val="accent6"/>
            </a:solidFill>
            <a:prstDash val="sysDot"/>
            <a:tailEnd type="oval"/>
          </a:ln>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5563215" y="5126608"/>
            <a:ext cx="345810" cy="0"/>
          </a:xfrm>
          <a:prstGeom prst="line">
            <a:avLst/>
          </a:prstGeom>
          <a:ln>
            <a:solidFill>
              <a:schemeClr val="accent4"/>
            </a:solidFill>
            <a:prstDash val="sysDot"/>
            <a:tailEnd type="ova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6613103" y="3378673"/>
            <a:ext cx="103915" cy="330160"/>
          </a:xfrm>
          <a:prstGeom prst="line">
            <a:avLst/>
          </a:prstGeom>
          <a:ln>
            <a:solidFill>
              <a:schemeClr val="accent3"/>
            </a:solidFill>
            <a:prstDash val="sysDot"/>
            <a:tailEnd type="oval"/>
          </a:ln>
        </p:spPr>
        <p:style>
          <a:lnRef idx="2">
            <a:schemeClr val="accent1"/>
          </a:lnRef>
          <a:fillRef idx="0">
            <a:schemeClr val="accent1"/>
          </a:fillRef>
          <a:effectRef idx="1">
            <a:schemeClr val="accent1"/>
          </a:effectRef>
          <a:fontRef idx="minor">
            <a:schemeClr val="tx1"/>
          </a:fontRef>
        </p:style>
      </p:cxnSp>
      <p:sp>
        <p:nvSpPr>
          <p:cNvPr id="2" name="Oval 1"/>
          <p:cNvSpPr/>
          <p:nvPr/>
        </p:nvSpPr>
        <p:spPr>
          <a:xfrm>
            <a:off x="2812707" y="1684132"/>
            <a:ext cx="3518586" cy="3370122"/>
          </a:xfrm>
          <a:prstGeom prst="ellipse">
            <a:avLst/>
          </a:prstGeom>
          <a:solidFill>
            <a:schemeClr val="bg1">
              <a:lumMod val="95000"/>
            </a:schemeClr>
          </a:solidFill>
          <a:ln w="38100">
            <a:solidFill>
              <a:schemeClr val="accent5"/>
            </a:solidFill>
            <a:prstDash val="sysDot"/>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i="1" dirty="0">
                <a:solidFill>
                  <a:srgbClr val="1A2E73"/>
                </a:solidFill>
                <a:latin typeface="Calibri" charset="0"/>
                <a:cs typeface="Calibri" charset="0"/>
              </a:rPr>
              <a:t>5 Step </a:t>
            </a:r>
            <a:endParaRPr lang="en-US" sz="2400" i="1" dirty="0" smtClean="0">
              <a:solidFill>
                <a:srgbClr val="1A2E73"/>
              </a:solidFill>
              <a:latin typeface="Calibri" charset="0"/>
              <a:cs typeface="Calibri" charset="0"/>
            </a:endParaRPr>
          </a:p>
          <a:p>
            <a:pPr algn="ctr"/>
            <a:r>
              <a:rPr lang="en-US" sz="2400" i="1" dirty="0" smtClean="0">
                <a:solidFill>
                  <a:srgbClr val="1A2E73"/>
                </a:solidFill>
                <a:latin typeface="Calibri" charset="0"/>
                <a:cs typeface="Calibri" charset="0"/>
              </a:rPr>
              <a:t>Management Process</a:t>
            </a:r>
            <a:endParaRPr lang="en-US" sz="2400" dirty="0">
              <a:solidFill>
                <a:srgbClr val="1A2E73"/>
              </a:solidFill>
            </a:endParaRPr>
          </a:p>
        </p:txBody>
      </p:sp>
      <p:sp>
        <p:nvSpPr>
          <p:cNvPr id="3" name="Rectangle 2"/>
          <p:cNvSpPr/>
          <p:nvPr/>
        </p:nvSpPr>
        <p:spPr>
          <a:xfrm>
            <a:off x="5921381" y="1499466"/>
            <a:ext cx="2287243" cy="523220"/>
          </a:xfrm>
          <a:prstGeom prst="rect">
            <a:avLst/>
          </a:prstGeom>
        </p:spPr>
        <p:txBody>
          <a:bodyPr wrap="square">
            <a:spAutoFit/>
          </a:bodyPr>
          <a:lstStyle/>
          <a:p>
            <a:pPr>
              <a:buClr>
                <a:srgbClr val="FF0000"/>
              </a:buClr>
            </a:pPr>
            <a:r>
              <a:rPr lang="en-US" sz="2800" b="1" dirty="0">
                <a:solidFill>
                  <a:srgbClr val="FF0000"/>
                </a:solidFill>
                <a:cs typeface="Calibri" charset="0"/>
              </a:rPr>
              <a:t>Get the Facts</a:t>
            </a:r>
          </a:p>
        </p:txBody>
      </p:sp>
      <p:sp>
        <p:nvSpPr>
          <p:cNvPr id="12" name="Rectangle 11"/>
          <p:cNvSpPr/>
          <p:nvPr/>
        </p:nvSpPr>
        <p:spPr>
          <a:xfrm>
            <a:off x="6146733" y="3719374"/>
            <a:ext cx="2961693" cy="523220"/>
          </a:xfrm>
          <a:prstGeom prst="rect">
            <a:avLst/>
          </a:prstGeom>
        </p:spPr>
        <p:txBody>
          <a:bodyPr wrap="none">
            <a:spAutoFit/>
          </a:bodyPr>
          <a:lstStyle/>
          <a:p>
            <a:pPr>
              <a:buClr>
                <a:srgbClr val="FF0000"/>
              </a:buClr>
            </a:pPr>
            <a:r>
              <a:rPr lang="en-US" sz="2800" b="1" dirty="0">
                <a:solidFill>
                  <a:schemeClr val="accent3">
                    <a:lumMod val="75000"/>
                  </a:schemeClr>
                </a:solidFill>
                <a:cs typeface="Calibri" charset="0"/>
              </a:rPr>
              <a:t>Involve the People</a:t>
            </a:r>
          </a:p>
        </p:txBody>
      </p:sp>
      <p:sp>
        <p:nvSpPr>
          <p:cNvPr id="13" name="Rectangle 12"/>
          <p:cNvSpPr/>
          <p:nvPr/>
        </p:nvSpPr>
        <p:spPr>
          <a:xfrm>
            <a:off x="5909025" y="4958492"/>
            <a:ext cx="2405201" cy="523220"/>
          </a:xfrm>
          <a:prstGeom prst="rect">
            <a:avLst/>
          </a:prstGeom>
        </p:spPr>
        <p:txBody>
          <a:bodyPr wrap="none">
            <a:spAutoFit/>
          </a:bodyPr>
          <a:lstStyle/>
          <a:p>
            <a:pPr>
              <a:buClr>
                <a:srgbClr val="FF0000"/>
              </a:buClr>
            </a:pPr>
            <a:r>
              <a:rPr lang="en-US" sz="2800" b="1" dirty="0">
                <a:solidFill>
                  <a:schemeClr val="accent4">
                    <a:lumMod val="75000"/>
                  </a:schemeClr>
                </a:solidFill>
                <a:cs typeface="Calibri" charset="0"/>
              </a:rPr>
              <a:t>Develop a Plan</a:t>
            </a:r>
          </a:p>
        </p:txBody>
      </p:sp>
      <p:sp>
        <p:nvSpPr>
          <p:cNvPr id="14" name="Rectangle 13"/>
          <p:cNvSpPr/>
          <p:nvPr/>
        </p:nvSpPr>
        <p:spPr>
          <a:xfrm>
            <a:off x="1053699" y="4985611"/>
            <a:ext cx="2651537" cy="523220"/>
          </a:xfrm>
          <a:prstGeom prst="rect">
            <a:avLst/>
          </a:prstGeom>
        </p:spPr>
        <p:txBody>
          <a:bodyPr wrap="none">
            <a:spAutoFit/>
          </a:bodyPr>
          <a:lstStyle/>
          <a:p>
            <a:pPr>
              <a:buClr>
                <a:srgbClr val="FF0000"/>
              </a:buClr>
            </a:pPr>
            <a:r>
              <a:rPr lang="en-US" sz="2800" b="1" dirty="0">
                <a:solidFill>
                  <a:schemeClr val="accent2">
                    <a:lumMod val="60000"/>
                    <a:lumOff val="40000"/>
                  </a:schemeClr>
                </a:solidFill>
                <a:cs typeface="Calibri" charset="0"/>
              </a:rPr>
              <a:t>Focus on Results</a:t>
            </a:r>
          </a:p>
        </p:txBody>
      </p:sp>
      <p:sp>
        <p:nvSpPr>
          <p:cNvPr id="16" name="Rectangle 15"/>
          <p:cNvSpPr/>
          <p:nvPr/>
        </p:nvSpPr>
        <p:spPr>
          <a:xfrm>
            <a:off x="321276" y="5773352"/>
            <a:ext cx="2383858" cy="307777"/>
          </a:xfrm>
          <a:prstGeom prst="rect">
            <a:avLst/>
          </a:prstGeom>
        </p:spPr>
        <p:txBody>
          <a:bodyPr wrap="none">
            <a:spAutoFit/>
          </a:bodyPr>
          <a:lstStyle/>
          <a:p>
            <a:pPr>
              <a:buClr>
                <a:srgbClr val="FF0000"/>
              </a:buClr>
            </a:pPr>
            <a:r>
              <a:rPr lang="en-US" sz="1400" dirty="0">
                <a:solidFill>
                  <a:prstClr val="black"/>
                </a:solidFill>
                <a:cs typeface="Calibri" charset="0"/>
              </a:rPr>
              <a:t>* Part of KAB Behavior System</a:t>
            </a:r>
          </a:p>
        </p:txBody>
      </p:sp>
      <p:sp>
        <p:nvSpPr>
          <p:cNvPr id="8" name="Oval 7"/>
          <p:cNvSpPr/>
          <p:nvPr/>
        </p:nvSpPr>
        <p:spPr>
          <a:xfrm>
            <a:off x="6017345" y="2891480"/>
            <a:ext cx="679621" cy="654908"/>
          </a:xfrm>
          <a:prstGeom prst="ellipse">
            <a:avLst/>
          </a:prstGeom>
          <a:solidFill>
            <a:schemeClr val="bg1">
              <a:lumMod val="75000"/>
            </a:schemeClr>
          </a:solidFill>
          <a:ln w="57150">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dirty="0" smtClean="0">
                <a:solidFill>
                  <a:prstClr val="black"/>
                </a:solidFill>
              </a:rPr>
              <a:t>2</a:t>
            </a:r>
            <a:endParaRPr lang="en-US" sz="3200" b="1" dirty="0">
              <a:solidFill>
                <a:prstClr val="black"/>
              </a:solidFill>
            </a:endParaRPr>
          </a:p>
        </p:txBody>
      </p:sp>
      <p:sp>
        <p:nvSpPr>
          <p:cNvPr id="9" name="Oval 8"/>
          <p:cNvSpPr/>
          <p:nvPr/>
        </p:nvSpPr>
        <p:spPr>
          <a:xfrm>
            <a:off x="4997914" y="4609070"/>
            <a:ext cx="679621" cy="654908"/>
          </a:xfrm>
          <a:prstGeom prst="ellipse">
            <a:avLst/>
          </a:prstGeom>
          <a:solidFill>
            <a:schemeClr val="bg1">
              <a:lumMod val="75000"/>
            </a:schemeClr>
          </a:solidFill>
          <a:ln w="57150">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dirty="0" smtClean="0">
                <a:solidFill>
                  <a:prstClr val="black"/>
                </a:solidFill>
              </a:rPr>
              <a:t>3</a:t>
            </a:r>
            <a:endParaRPr lang="en-US" sz="3200" b="1" dirty="0">
              <a:solidFill>
                <a:prstClr val="black"/>
              </a:solidFill>
            </a:endParaRPr>
          </a:p>
        </p:txBody>
      </p:sp>
      <p:sp>
        <p:nvSpPr>
          <p:cNvPr id="10" name="Oval 9"/>
          <p:cNvSpPr/>
          <p:nvPr/>
        </p:nvSpPr>
        <p:spPr>
          <a:xfrm>
            <a:off x="2812707" y="4118227"/>
            <a:ext cx="679621" cy="654908"/>
          </a:xfrm>
          <a:prstGeom prst="ellipse">
            <a:avLst/>
          </a:prstGeom>
          <a:solidFill>
            <a:schemeClr val="bg1">
              <a:lumMod val="75000"/>
            </a:schemeClr>
          </a:solidFill>
          <a:ln w="57150">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dirty="0" smtClean="0">
                <a:solidFill>
                  <a:prstClr val="black"/>
                </a:solidFill>
              </a:rPr>
              <a:t>4</a:t>
            </a:r>
            <a:endParaRPr lang="en-US" sz="3200" b="1" dirty="0">
              <a:solidFill>
                <a:prstClr val="black"/>
              </a:solidFill>
            </a:endParaRPr>
          </a:p>
        </p:txBody>
      </p:sp>
      <p:sp>
        <p:nvSpPr>
          <p:cNvPr id="11" name="Oval 10"/>
          <p:cNvSpPr/>
          <p:nvPr/>
        </p:nvSpPr>
        <p:spPr>
          <a:xfrm>
            <a:off x="2731390" y="2123991"/>
            <a:ext cx="679621" cy="654908"/>
          </a:xfrm>
          <a:prstGeom prst="ellipse">
            <a:avLst/>
          </a:prstGeom>
          <a:solidFill>
            <a:schemeClr val="bg1">
              <a:lumMod val="75000"/>
            </a:schemeClr>
          </a:solidFill>
          <a:ln w="571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dirty="0" smtClean="0">
                <a:solidFill>
                  <a:prstClr val="black"/>
                </a:solidFill>
              </a:rPr>
              <a:t>5</a:t>
            </a:r>
            <a:endParaRPr lang="en-US" sz="3200" b="1" dirty="0">
              <a:solidFill>
                <a:prstClr val="black"/>
              </a:solidFill>
            </a:endParaRPr>
          </a:p>
        </p:txBody>
      </p:sp>
      <p:sp>
        <p:nvSpPr>
          <p:cNvPr id="15" name="Rectangle 14"/>
          <p:cNvSpPr/>
          <p:nvPr/>
        </p:nvSpPr>
        <p:spPr>
          <a:xfrm>
            <a:off x="158732" y="2879996"/>
            <a:ext cx="2561429" cy="954107"/>
          </a:xfrm>
          <a:prstGeom prst="rect">
            <a:avLst/>
          </a:prstGeom>
        </p:spPr>
        <p:txBody>
          <a:bodyPr wrap="square">
            <a:spAutoFit/>
          </a:bodyPr>
          <a:lstStyle/>
          <a:p>
            <a:pPr>
              <a:buClr>
                <a:srgbClr val="FF0000"/>
              </a:buClr>
            </a:pPr>
            <a:r>
              <a:rPr lang="en-US" sz="2800" b="1" dirty="0">
                <a:solidFill>
                  <a:schemeClr val="tx2">
                    <a:lumMod val="75000"/>
                  </a:schemeClr>
                </a:solidFill>
                <a:cs typeface="Calibri" charset="0"/>
              </a:rPr>
              <a:t>Provide Positive </a:t>
            </a:r>
            <a:br>
              <a:rPr lang="en-US" sz="2800" b="1" dirty="0">
                <a:solidFill>
                  <a:schemeClr val="tx2">
                    <a:lumMod val="75000"/>
                  </a:schemeClr>
                </a:solidFill>
                <a:cs typeface="Calibri" charset="0"/>
              </a:rPr>
            </a:br>
            <a:r>
              <a:rPr lang="en-US" sz="2800" b="1" dirty="0">
                <a:solidFill>
                  <a:schemeClr val="tx2">
                    <a:lumMod val="75000"/>
                  </a:schemeClr>
                </a:solidFill>
                <a:cs typeface="Calibri" charset="0"/>
              </a:rPr>
              <a:t>Reinforcement</a:t>
            </a:r>
          </a:p>
        </p:txBody>
      </p:sp>
      <p:sp>
        <p:nvSpPr>
          <p:cNvPr id="7" name="Oval 6"/>
          <p:cNvSpPr/>
          <p:nvPr/>
        </p:nvSpPr>
        <p:spPr>
          <a:xfrm>
            <a:off x="4818741" y="1488304"/>
            <a:ext cx="679621" cy="654908"/>
          </a:xfrm>
          <a:prstGeom prst="ellipse">
            <a:avLst/>
          </a:prstGeom>
          <a:solidFill>
            <a:schemeClr val="bg1">
              <a:lumMod val="75000"/>
            </a:schemeClr>
          </a:solidFill>
          <a:ln w="57150">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dirty="0" smtClean="0">
                <a:solidFill>
                  <a:prstClr val="black"/>
                </a:solidFill>
              </a:rPr>
              <a:t>1</a:t>
            </a:r>
            <a:endParaRPr lang="en-US" sz="3200" b="1" dirty="0">
              <a:solidFill>
                <a:prstClr val="black"/>
              </a:solidFill>
            </a:endParaRPr>
          </a:p>
        </p:txBody>
      </p:sp>
      <p:cxnSp>
        <p:nvCxnSpPr>
          <p:cNvPr id="27" name="Straight Connector 26"/>
          <p:cNvCxnSpPr/>
          <p:nvPr/>
        </p:nvCxnSpPr>
        <p:spPr>
          <a:xfrm>
            <a:off x="5539552" y="1684131"/>
            <a:ext cx="369473" cy="1"/>
          </a:xfrm>
          <a:prstGeom prst="line">
            <a:avLst/>
          </a:prstGeom>
          <a:ln>
            <a:prstDash val="sysDot"/>
            <a:tailEnd type="oval"/>
          </a:ln>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flipH="1">
            <a:off x="2506350" y="2589092"/>
            <a:ext cx="225040" cy="384657"/>
          </a:xfrm>
          <a:prstGeom prst="line">
            <a:avLst/>
          </a:prstGeom>
          <a:ln>
            <a:solidFill>
              <a:schemeClr val="tx2"/>
            </a:solidFill>
            <a:prstDash val="sysDot"/>
            <a:tailEnd type="oval"/>
          </a:ln>
        </p:spPr>
        <p:style>
          <a:lnRef idx="2">
            <a:schemeClr val="accent1"/>
          </a:lnRef>
          <a:fillRef idx="0">
            <a:schemeClr val="accent1"/>
          </a:fillRef>
          <a:effectRef idx="1">
            <a:schemeClr val="accent1"/>
          </a:effectRef>
          <a:fontRef idx="minor">
            <a:schemeClr val="tx1"/>
          </a:fontRef>
        </p:style>
      </p:cxnSp>
      <p:sp>
        <p:nvSpPr>
          <p:cNvPr id="21" name="Title 1"/>
          <p:cNvSpPr>
            <a:spLocks noGrp="1"/>
          </p:cNvSpPr>
          <p:nvPr>
            <p:ph type="title"/>
          </p:nvPr>
        </p:nvSpPr>
        <p:spPr>
          <a:xfrm>
            <a:off x="457200" y="-26503"/>
            <a:ext cx="8229600" cy="1113181"/>
          </a:xfrm>
          <a:prstGeom prst="rect">
            <a:avLst/>
          </a:prstGeom>
        </p:spPr>
        <p:txBody>
          <a:bodyPr>
            <a:noAutofit/>
          </a:bodyPr>
          <a:lstStyle/>
          <a:p>
            <a:r>
              <a:rPr lang="en-US" dirty="0" smtClean="0">
                <a:solidFill>
                  <a:schemeClr val="bg1"/>
                </a:solidFill>
              </a:rPr>
              <a:t>KAB Behavior Change System: </a:t>
            </a:r>
            <a:br>
              <a:rPr lang="en-US" dirty="0" smtClean="0">
                <a:solidFill>
                  <a:schemeClr val="bg1"/>
                </a:solidFill>
              </a:rPr>
            </a:br>
            <a:r>
              <a:rPr lang="en-US" b="0" i="1" dirty="0"/>
              <a:t> </a:t>
            </a:r>
            <a:r>
              <a:rPr lang="en-US" b="0" i="1" dirty="0" smtClean="0"/>
              <a:t>5 Step Management Process</a:t>
            </a:r>
            <a:endParaRPr lang="en-US" dirty="0">
              <a:solidFill>
                <a:schemeClr val="bg1"/>
              </a:solidFill>
            </a:endParaRPr>
          </a:p>
        </p:txBody>
      </p:sp>
    </p:spTree>
    <p:extLst>
      <p:ext uri="{BB962C8B-B14F-4D97-AF65-F5344CB8AC3E}">
        <p14:creationId xmlns:p14="http://schemas.microsoft.com/office/powerpoint/2010/main" val="4117352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sz="4000" dirty="0" smtClean="0"/>
              <a:t>Behavior </a:t>
            </a:r>
            <a:r>
              <a:rPr lang="en-US" sz="4000" dirty="0"/>
              <a:t>Change System:</a:t>
            </a:r>
            <a:br>
              <a:rPr lang="en-US" sz="4000" dirty="0"/>
            </a:br>
            <a:r>
              <a:rPr lang="en-US" b="0" i="1" dirty="0" smtClean="0"/>
              <a:t>4 Behavior Strategies</a:t>
            </a:r>
            <a:endParaRPr lang="en-US" b="0" i="1" dirty="0"/>
          </a:p>
        </p:txBody>
      </p:sp>
      <p:pic>
        <p:nvPicPr>
          <p:cNvPr id="58" name="Picture 57"/>
          <p:cNvPicPr>
            <a:picLocks/>
          </p:cNvPicPr>
          <p:nvPr/>
        </p:nvPicPr>
        <p:blipFill>
          <a:blip r:embed="rId3" cstate="email">
            <a:extLst>
              <a:ext uri="{28A0092B-C50C-407E-A947-70E740481C1C}">
                <a14:useLocalDpi xmlns:a14="http://schemas.microsoft.com/office/drawing/2010/main"/>
              </a:ext>
            </a:extLst>
          </a:blip>
          <a:stretch>
            <a:fillRect/>
          </a:stretch>
        </p:blipFill>
        <p:spPr>
          <a:xfrm>
            <a:off x="3342132" y="4376926"/>
            <a:ext cx="2459736" cy="1645920"/>
          </a:xfrm>
          <a:prstGeom prst="roundRect">
            <a:avLst/>
          </a:prstGeom>
          <a:effectLst>
            <a:outerShdw blurRad="50800" dist="38100" dir="2700000" algn="tl" rotWithShape="0">
              <a:prstClr val="black">
                <a:alpha val="40000"/>
              </a:prstClr>
            </a:outerShdw>
          </a:effectLst>
        </p:spPr>
      </p:pic>
      <p:pic>
        <p:nvPicPr>
          <p:cNvPr id="56" name="Picture 55"/>
          <p:cNvPicPr>
            <a:picLocks/>
          </p:cNvPicPr>
          <p:nvPr/>
        </p:nvPicPr>
        <p:blipFill rotWithShape="1">
          <a:blip r:embed="rId4" cstate="email">
            <a:extLst>
              <a:ext uri="{BEBA8EAE-BF5A-486C-A8C5-ECC9F3942E4B}">
                <a14:imgProps xmlns:a14="http://schemas.microsoft.com/office/drawing/2010/main">
                  <a14:imgLayer r:embed="rId5">
                    <a14:imgEffect>
                      <a14:colorTemperature colorTemp="7200"/>
                    </a14:imgEffect>
                  </a14:imgLayer>
                </a14:imgProps>
              </a:ext>
              <a:ext uri="{28A0092B-C50C-407E-A947-70E740481C1C}">
                <a14:useLocalDpi xmlns:a14="http://schemas.microsoft.com/office/drawing/2010/main"/>
              </a:ext>
            </a:extLst>
          </a:blip>
          <a:srcRect/>
          <a:stretch/>
        </p:blipFill>
        <p:spPr>
          <a:xfrm>
            <a:off x="652045" y="3126222"/>
            <a:ext cx="2437213" cy="1624808"/>
          </a:xfrm>
          <a:prstGeom prst="roundRect">
            <a:avLst>
              <a:gd name="adj" fmla="val 6128"/>
            </a:avLst>
          </a:prstGeom>
          <a:effectLst>
            <a:outerShdw blurRad="50800" dist="38100" dir="2700000" algn="tl" rotWithShape="0">
              <a:prstClr val="black">
                <a:alpha val="40000"/>
              </a:prstClr>
            </a:outerShdw>
          </a:effectLst>
        </p:spPr>
      </p:pic>
      <p:sp>
        <p:nvSpPr>
          <p:cNvPr id="17" name="Rectangle 16"/>
          <p:cNvSpPr/>
          <p:nvPr/>
        </p:nvSpPr>
        <p:spPr>
          <a:xfrm>
            <a:off x="321276" y="5773352"/>
            <a:ext cx="2383858" cy="307777"/>
          </a:xfrm>
          <a:prstGeom prst="rect">
            <a:avLst/>
          </a:prstGeom>
        </p:spPr>
        <p:txBody>
          <a:bodyPr wrap="none">
            <a:spAutoFit/>
          </a:bodyPr>
          <a:lstStyle/>
          <a:p>
            <a:pPr>
              <a:buClr>
                <a:srgbClr val="FF0000"/>
              </a:buClr>
            </a:pPr>
            <a:r>
              <a:rPr lang="en-US" sz="1400" dirty="0">
                <a:solidFill>
                  <a:prstClr val="black"/>
                </a:solidFill>
                <a:cs typeface="Calibri" charset="0"/>
              </a:rPr>
              <a:t>* Part of KAB Behavior System</a:t>
            </a:r>
          </a:p>
        </p:txBody>
      </p:sp>
      <p:sp>
        <p:nvSpPr>
          <p:cNvPr id="20" name="Rounded Rectangle 19"/>
          <p:cNvSpPr/>
          <p:nvPr/>
        </p:nvSpPr>
        <p:spPr>
          <a:xfrm>
            <a:off x="592085" y="2654663"/>
            <a:ext cx="2560320" cy="640080"/>
          </a:xfrm>
          <a:prstGeom prst="roundRect">
            <a:avLst/>
          </a:prstGeom>
          <a:solidFill>
            <a:schemeClr val="bg1">
              <a:lumMod val="95000"/>
            </a:schemeClr>
          </a:solidFill>
          <a:ln w="28575">
            <a:solidFill>
              <a:schemeClr val="accent6"/>
            </a:solidFill>
            <a:prstDash val="sysDot"/>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prstClr val="black">
                    <a:lumMod val="95000"/>
                    <a:lumOff val="5000"/>
                  </a:prstClr>
                </a:solidFill>
              </a:rPr>
              <a:t>Consequences- Incentives/Enforcement</a:t>
            </a:r>
          </a:p>
        </p:txBody>
      </p:sp>
      <p:cxnSp>
        <p:nvCxnSpPr>
          <p:cNvPr id="22" name="Straight Arrow Connector 21"/>
          <p:cNvCxnSpPr/>
          <p:nvPr/>
        </p:nvCxnSpPr>
        <p:spPr>
          <a:xfrm flipH="1" flipV="1">
            <a:off x="2959443" y="3477043"/>
            <a:ext cx="1047655" cy="692712"/>
          </a:xfrm>
          <a:prstGeom prst="straightConnector1">
            <a:avLst/>
          </a:prstGeom>
          <a:ln w="38100">
            <a:solidFill>
              <a:schemeClr val="accent5"/>
            </a:solidFill>
            <a:tailEnd type="arrow"/>
          </a:ln>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a:off x="4649875" y="2784333"/>
            <a:ext cx="0" cy="1385420"/>
          </a:xfrm>
          <a:prstGeom prst="straightConnector1">
            <a:avLst/>
          </a:prstGeom>
          <a:ln w="38100">
            <a:solidFill>
              <a:schemeClr val="accent3"/>
            </a:solidFill>
            <a:tailEnd type="arrow"/>
          </a:ln>
        </p:spPr>
        <p:style>
          <a:lnRef idx="2">
            <a:schemeClr val="accent1"/>
          </a:lnRef>
          <a:fillRef idx="0">
            <a:schemeClr val="accent1"/>
          </a:fillRef>
          <a:effectRef idx="1">
            <a:schemeClr val="accent1"/>
          </a:effectRef>
          <a:fontRef idx="minor">
            <a:schemeClr val="tx1"/>
          </a:fontRef>
        </p:style>
      </p:cxnSp>
      <p:pic>
        <p:nvPicPr>
          <p:cNvPr id="68" name="Picture 67"/>
          <p:cNvPicPr>
            <a:picLocks/>
          </p:cNvPicPr>
          <p:nvPr/>
        </p:nvPicPr>
        <p:blipFill>
          <a:blip r:embed="rId6" cstate="email">
            <a:extLst>
              <a:ext uri="{28A0092B-C50C-407E-A947-70E740481C1C}">
                <a14:useLocalDpi xmlns:a14="http://schemas.microsoft.com/office/drawing/2010/main"/>
              </a:ext>
            </a:extLst>
          </a:blip>
          <a:stretch>
            <a:fillRect/>
          </a:stretch>
        </p:blipFill>
        <p:spPr>
          <a:xfrm>
            <a:off x="3342132" y="1578609"/>
            <a:ext cx="2459736" cy="1645920"/>
          </a:xfrm>
          <a:prstGeom prst="roundRect">
            <a:avLst/>
          </a:prstGeom>
          <a:effectLst>
            <a:outerShdw blurRad="50800" dist="38100" dir="2700000" algn="tl" rotWithShape="0">
              <a:prstClr val="black">
                <a:alpha val="40000"/>
              </a:prstClr>
            </a:outerShdw>
          </a:effectLst>
        </p:spPr>
      </p:pic>
      <p:sp>
        <p:nvSpPr>
          <p:cNvPr id="19" name="Rounded Rectangle 18"/>
          <p:cNvSpPr/>
          <p:nvPr/>
        </p:nvSpPr>
        <p:spPr>
          <a:xfrm>
            <a:off x="3291840" y="1219954"/>
            <a:ext cx="2560320" cy="640080"/>
          </a:xfrm>
          <a:prstGeom prst="roundRect">
            <a:avLst/>
          </a:prstGeom>
          <a:solidFill>
            <a:schemeClr val="bg1">
              <a:lumMod val="95000"/>
            </a:schemeClr>
          </a:solidFill>
          <a:ln w="28575">
            <a:solidFill>
              <a:schemeClr val="accent3"/>
            </a:solidFill>
            <a:prstDash val="sysDot"/>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prstClr val="black">
                    <a:lumMod val="95000"/>
                    <a:lumOff val="5000"/>
                  </a:prstClr>
                </a:solidFill>
              </a:rPr>
              <a:t>Written Expectations –Ordinances/ </a:t>
            </a:r>
            <a:r>
              <a:rPr lang="en-US" b="1" dirty="0" smtClean="0">
                <a:solidFill>
                  <a:prstClr val="black">
                    <a:lumMod val="95000"/>
                    <a:lumOff val="5000"/>
                  </a:prstClr>
                </a:solidFill>
              </a:rPr>
              <a:t>Policies</a:t>
            </a:r>
            <a:endParaRPr lang="en-US" b="1" dirty="0">
              <a:solidFill>
                <a:prstClr val="black">
                  <a:lumMod val="95000"/>
                  <a:lumOff val="5000"/>
                </a:prstClr>
              </a:solidFill>
            </a:endParaRPr>
          </a:p>
        </p:txBody>
      </p:sp>
      <p:cxnSp>
        <p:nvCxnSpPr>
          <p:cNvPr id="23" name="Straight Arrow Connector 22"/>
          <p:cNvCxnSpPr/>
          <p:nvPr/>
        </p:nvCxnSpPr>
        <p:spPr>
          <a:xfrm flipV="1">
            <a:off x="4465064" y="2667858"/>
            <a:ext cx="0" cy="1501895"/>
          </a:xfrm>
          <a:prstGeom prst="straightConnector1">
            <a:avLst/>
          </a:prstGeom>
          <a:ln w="38100">
            <a:solidFill>
              <a:schemeClr val="accent5"/>
            </a:solidFill>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flipV="1">
            <a:off x="5259936" y="3418805"/>
            <a:ext cx="783696" cy="750948"/>
          </a:xfrm>
          <a:prstGeom prst="straightConnector1">
            <a:avLst/>
          </a:prstGeom>
          <a:ln w="38100">
            <a:solidFill>
              <a:schemeClr val="accent5"/>
            </a:solidFill>
            <a:tailEnd type="arrow"/>
          </a:ln>
        </p:spPr>
        <p:style>
          <a:lnRef idx="2">
            <a:schemeClr val="accent1"/>
          </a:lnRef>
          <a:fillRef idx="0">
            <a:schemeClr val="accent1"/>
          </a:fillRef>
          <a:effectRef idx="1">
            <a:schemeClr val="accent1"/>
          </a:effectRef>
          <a:fontRef idx="minor">
            <a:schemeClr val="tx1"/>
          </a:fontRef>
        </p:style>
      </p:cxnSp>
      <p:sp>
        <p:nvSpPr>
          <p:cNvPr id="16" name="Rounded Rectangle 15"/>
          <p:cNvSpPr/>
          <p:nvPr/>
        </p:nvSpPr>
        <p:spPr>
          <a:xfrm>
            <a:off x="3291840" y="4169753"/>
            <a:ext cx="2560320" cy="640080"/>
          </a:xfrm>
          <a:prstGeom prst="roundRect">
            <a:avLst/>
          </a:prstGeom>
          <a:solidFill>
            <a:schemeClr val="bg1">
              <a:lumMod val="95000"/>
            </a:schemeClr>
          </a:solidFill>
          <a:ln w="28575">
            <a:solidFill>
              <a:schemeClr val="accent5"/>
            </a:solidFill>
            <a:prstDash val="sysDot"/>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prstClr val="black">
                    <a:lumMod val="95000"/>
                    <a:lumOff val="5000"/>
                  </a:prstClr>
                </a:solidFill>
              </a:rPr>
              <a:t>Education</a:t>
            </a:r>
          </a:p>
        </p:txBody>
      </p:sp>
      <p:cxnSp>
        <p:nvCxnSpPr>
          <p:cNvPr id="33" name="Straight Arrow Connector 32"/>
          <p:cNvCxnSpPr/>
          <p:nvPr/>
        </p:nvCxnSpPr>
        <p:spPr>
          <a:xfrm>
            <a:off x="3124560" y="3766039"/>
            <a:ext cx="666349" cy="403713"/>
          </a:xfrm>
          <a:prstGeom prst="straightConnector1">
            <a:avLst/>
          </a:prstGeom>
          <a:ln w="38100">
            <a:solidFill>
              <a:schemeClr val="accent6"/>
            </a:solidFill>
            <a:tailEnd type="arrow"/>
          </a:ln>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p:nvPr/>
        </p:nvCxnSpPr>
        <p:spPr>
          <a:xfrm flipH="1">
            <a:off x="5535827" y="3766039"/>
            <a:ext cx="412046" cy="403716"/>
          </a:xfrm>
          <a:prstGeom prst="straightConnector1">
            <a:avLst/>
          </a:prstGeom>
          <a:ln w="38100">
            <a:solidFill>
              <a:schemeClr val="accent4"/>
            </a:solidFill>
            <a:tailEnd type="arrow"/>
          </a:ln>
        </p:spPr>
        <p:style>
          <a:lnRef idx="2">
            <a:schemeClr val="accent1"/>
          </a:lnRef>
          <a:fillRef idx="0">
            <a:schemeClr val="accent1"/>
          </a:fillRef>
          <a:effectRef idx="1">
            <a:schemeClr val="accent1"/>
          </a:effectRef>
          <a:fontRef idx="minor">
            <a:schemeClr val="tx1"/>
          </a:fontRef>
        </p:style>
      </p:cxnSp>
      <p:pic>
        <p:nvPicPr>
          <p:cNvPr id="26" name="Picture 8" descr="Sweepe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5959617" y="3318841"/>
            <a:ext cx="2507723" cy="1741431"/>
          </a:xfrm>
          <a:prstGeom prst="flowChartAlternateProcess">
            <a:avLst/>
          </a:prstGeom>
          <a:noFill/>
          <a:ln w="9525">
            <a:solidFill>
              <a:srgbClr val="FFFFFF"/>
            </a:solidFill>
            <a:miter lim="800000"/>
            <a:headEnd/>
            <a:tailEnd/>
          </a:ln>
          <a:extLst>
            <a:ext uri="{909E8E84-426E-40dd-AFC4-6F175D3DCCD1}">
              <a14:hiddenFill xmlns:a14="http://schemas.microsoft.com/office/drawing/2010/main" xmlns="">
                <a:solidFill>
                  <a:srgbClr val="FFFFFF"/>
                </a:solidFill>
              </a14:hiddenFill>
            </a:ext>
          </a:extLst>
        </p:spPr>
      </p:pic>
      <p:sp>
        <p:nvSpPr>
          <p:cNvPr id="28" name="Rounded Rectangle 27"/>
          <p:cNvSpPr/>
          <p:nvPr/>
        </p:nvSpPr>
        <p:spPr>
          <a:xfrm>
            <a:off x="5916922" y="2874018"/>
            <a:ext cx="2560320" cy="640080"/>
          </a:xfrm>
          <a:prstGeom prst="roundRect">
            <a:avLst/>
          </a:prstGeom>
          <a:solidFill>
            <a:schemeClr val="bg1">
              <a:lumMod val="95000"/>
            </a:schemeClr>
          </a:solidFill>
          <a:ln w="28575">
            <a:solidFill>
              <a:schemeClr val="accent4"/>
            </a:solidFill>
            <a:prstDash val="sysDot"/>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prstClr val="black">
                    <a:lumMod val="95000"/>
                    <a:lumOff val="5000"/>
                  </a:prstClr>
                </a:solidFill>
              </a:rPr>
              <a:t>Tools and Technology</a:t>
            </a:r>
          </a:p>
        </p:txBody>
      </p:sp>
    </p:spTree>
    <p:extLst>
      <p:ext uri="{BB962C8B-B14F-4D97-AF65-F5344CB8AC3E}">
        <p14:creationId xmlns:p14="http://schemas.microsoft.com/office/powerpoint/2010/main" val="1653904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rtlCol="0">
            <a:noAutofit/>
          </a:bodyPr>
          <a:lstStyle/>
          <a:p>
            <a:pPr eaLnBrk="1" fontAlgn="auto" hangingPunct="1">
              <a:spcAft>
                <a:spcPts val="0"/>
              </a:spcAft>
              <a:defRPr/>
            </a:pPr>
            <a:r>
              <a:rPr lang="en-US" sz="3200" dirty="0" smtClean="0">
                <a:ea typeface="+mj-ea"/>
                <a:cs typeface="+mj-cs"/>
              </a:rPr>
              <a:t>What Works:  Different Types of Recycling</a:t>
            </a:r>
            <a:endParaRPr lang="en-US" sz="3200" dirty="0">
              <a:ea typeface="+mj-ea"/>
              <a:cs typeface="+mj-cs"/>
            </a:endParaRPr>
          </a:p>
        </p:txBody>
      </p:sp>
      <p:pic>
        <p:nvPicPr>
          <p:cNvPr id="31747" name="Picture 6"/>
          <p:cNvPicPr>
            <a:picLocks noChangeAspect="1"/>
          </p:cNvPicPr>
          <p:nvPr/>
        </p:nvPicPr>
        <p:blipFill>
          <a:blip r:embed="rId3"/>
          <a:srcRect/>
          <a:stretch>
            <a:fillRect/>
          </a:stretch>
        </p:blipFill>
        <p:spPr bwMode="auto">
          <a:xfrm>
            <a:off x="872063" y="1278464"/>
            <a:ext cx="7318375" cy="4648200"/>
          </a:xfrm>
          <a:prstGeom prst="rect">
            <a:avLst/>
          </a:prstGeom>
          <a:noFill/>
          <a:ln w="9525">
            <a:noFill/>
            <a:miter lim="800000"/>
            <a:headEnd/>
            <a:tailEnd/>
          </a:ln>
        </p:spPr>
      </p:pic>
      <p:sp>
        <p:nvSpPr>
          <p:cNvPr id="31748" name="TextBox 9"/>
          <p:cNvSpPr txBox="1">
            <a:spLocks noChangeArrowheads="1"/>
          </p:cNvSpPr>
          <p:nvPr/>
        </p:nvSpPr>
        <p:spPr bwMode="auto">
          <a:xfrm>
            <a:off x="1312606" y="6400802"/>
            <a:ext cx="7602794" cy="523220"/>
          </a:xfrm>
          <a:prstGeom prst="rect">
            <a:avLst/>
          </a:prstGeom>
          <a:noFill/>
          <a:ln w="9525">
            <a:noFill/>
            <a:miter lim="800000"/>
            <a:headEnd/>
            <a:tailEnd/>
          </a:ln>
        </p:spPr>
        <p:txBody>
          <a:bodyPr wrap="square">
            <a:prstTxWarp prst="textNoShape">
              <a:avLst/>
            </a:prstTxWarp>
            <a:spAutoFit/>
          </a:bodyPr>
          <a:lstStyle/>
          <a:p>
            <a:r>
              <a:rPr lang="en-US" sz="1400" b="1" dirty="0"/>
              <a:t>Note</a:t>
            </a:r>
            <a:r>
              <a:rPr lang="en-US" sz="1400" dirty="0"/>
              <a:t>: Meta analysis of recycling studies, combined across three types of programs. N=41 public, N=52 curbside, N=18 central collection.  </a:t>
            </a:r>
            <a:r>
              <a:rPr lang="en-US" sz="1400" dirty="0" err="1"/>
              <a:t>Osbaldiston</a:t>
            </a:r>
            <a:r>
              <a:rPr lang="en-US" sz="1400" dirty="0"/>
              <a:t> &amp; Schott (2012)</a:t>
            </a:r>
          </a:p>
        </p:txBody>
      </p:sp>
    </p:spTree>
    <p:extLst>
      <p:ext uri="{BB962C8B-B14F-4D97-AF65-F5344CB8AC3E}">
        <p14:creationId xmlns:p14="http://schemas.microsoft.com/office/powerpoint/2010/main" val="19687023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KAB">
      <a:dk1>
        <a:sysClr val="windowText" lastClr="000000"/>
      </a:dk1>
      <a:lt1>
        <a:sysClr val="window" lastClr="FFFFFF"/>
      </a:lt1>
      <a:dk2>
        <a:srgbClr val="233E99"/>
      </a:dk2>
      <a:lt2>
        <a:srgbClr val="EEECE1"/>
      </a:lt2>
      <a:accent1>
        <a:srgbClr val="EE3224"/>
      </a:accent1>
      <a:accent2>
        <a:srgbClr val="873F09"/>
      </a:accent2>
      <a:accent3>
        <a:srgbClr val="669423"/>
      </a:accent3>
      <a:accent4>
        <a:srgbClr val="8064A2"/>
      </a:accent4>
      <a:accent5>
        <a:srgbClr val="4BACC6"/>
      </a:accent5>
      <a:accent6>
        <a:srgbClr val="F79646"/>
      </a:accent6>
      <a:hlink>
        <a:srgbClr val="233E99"/>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2754</TotalTime>
  <Words>2888</Words>
  <Application>Microsoft Office PowerPoint</Application>
  <PresentationFormat>On-screen Show (4:3)</PresentationFormat>
  <Paragraphs>497</Paragraphs>
  <Slides>45</Slides>
  <Notes>37</Notes>
  <HiddenSlides>0</HiddenSlides>
  <MMClips>2</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45</vt:i4>
      </vt:variant>
    </vt:vector>
  </HeadingPairs>
  <TitlesOfParts>
    <vt:vector size="58" baseType="lpstr">
      <vt:lpstr>ＭＳ Ｐゴシック</vt:lpstr>
      <vt:lpstr>Arial</vt:lpstr>
      <vt:lpstr>Calibri</vt:lpstr>
      <vt:lpstr>Calibri Bold</vt:lpstr>
      <vt:lpstr>Calibri Light</vt:lpstr>
      <vt:lpstr>Georgia</vt:lpstr>
      <vt:lpstr>Lucida Sans Unicode</vt:lpstr>
      <vt:lpstr>Matiz</vt:lpstr>
      <vt:lpstr>Palatino</vt:lpstr>
      <vt:lpstr>Times New Roman</vt:lpstr>
      <vt:lpstr>Verdana</vt:lpstr>
      <vt:lpstr>Wingdings</vt:lpstr>
      <vt:lpstr>Office Theme</vt:lpstr>
      <vt:lpstr>PowerPoint Presentation</vt:lpstr>
      <vt:lpstr>Objectives</vt:lpstr>
      <vt:lpstr>Strategic Impact Goals (2025)</vt:lpstr>
      <vt:lpstr>Improve Recycling</vt:lpstr>
      <vt:lpstr>Improve Recycling: 2015 Actions &amp; Impact</vt:lpstr>
      <vt:lpstr>Do people care about recycling?</vt:lpstr>
      <vt:lpstr>KAB Behavior Change System:   5 Step Management Process</vt:lpstr>
      <vt:lpstr>Behavior Change System: 4 Behavior Strategies</vt:lpstr>
      <vt:lpstr>What Works:  Different Types of Recycling</vt:lpstr>
      <vt:lpstr>Ease of Recycling by Location</vt:lpstr>
      <vt:lpstr> Getting People To Recycle</vt:lpstr>
      <vt:lpstr>Commitment Research and Strategies</vt:lpstr>
      <vt:lpstr>America Recycles Day Commitment</vt:lpstr>
      <vt:lpstr>America Recycles Day Commitment Impact</vt:lpstr>
      <vt:lpstr>PowerPoint Presentation</vt:lpstr>
      <vt:lpstr>National Recycling PSA Campaign</vt:lpstr>
      <vt:lpstr>Campaign Goals</vt:lpstr>
      <vt:lpstr>PSA:  Journey</vt:lpstr>
      <vt:lpstr>Superhero :30</vt:lpstr>
      <vt:lpstr>Campaign Results Overview</vt:lpstr>
      <vt:lpstr>Integrated Campaign</vt:lpstr>
      <vt:lpstr>WASTE HIERARCHY</vt:lpstr>
      <vt:lpstr>Water Bottles </vt:lpstr>
      <vt:lpstr>Plastic Bags and Wrap</vt:lpstr>
      <vt:lpstr>Louisiana Bag Drop off Locations</vt:lpstr>
      <vt:lpstr>Electronics</vt:lpstr>
      <vt:lpstr>Textiles </vt:lpstr>
      <vt:lpstr>Food Waste </vt:lpstr>
      <vt:lpstr>Unwanted Mail</vt:lpstr>
      <vt:lpstr>America Recycles (November 15 and beyond)</vt:lpstr>
      <vt:lpstr>Theme:  #BeRecycled  </vt:lpstr>
      <vt:lpstr>America Recycles Day Tools &amp; Resources </vt:lpstr>
      <vt:lpstr>UNIFY, SIMPLIFY AND AMPLIFY</vt:lpstr>
      <vt:lpstr>America Recycles Day – November 15 How can YOU get involved?</vt:lpstr>
      <vt:lpstr>Recycle-Bowl</vt:lpstr>
      <vt:lpstr>Recycle-Bowl How Will You?</vt:lpstr>
      <vt:lpstr>PowerPoint Presentation</vt:lpstr>
      <vt:lpstr>Resources</vt:lpstr>
      <vt:lpstr>Recycling Department</vt:lpstr>
      <vt:lpstr>QUESTIONS?</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Susan Parsons</dc:creator>
  <cp:lastModifiedBy>Brenda Pulley</cp:lastModifiedBy>
  <cp:revision>207</cp:revision>
  <dcterms:created xsi:type="dcterms:W3CDTF">2015-03-03T15:30:22Z</dcterms:created>
  <dcterms:modified xsi:type="dcterms:W3CDTF">2016-09-23T15:45:25Z</dcterms:modified>
</cp:coreProperties>
</file>