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2"/>
  </p:notesMasterIdLst>
  <p:sldIdLst>
    <p:sldId id="256" r:id="rId2"/>
    <p:sldId id="304" r:id="rId3"/>
    <p:sldId id="257" r:id="rId4"/>
    <p:sldId id="302" r:id="rId5"/>
    <p:sldId id="301" r:id="rId6"/>
    <p:sldId id="258" r:id="rId7"/>
    <p:sldId id="259" r:id="rId8"/>
    <p:sldId id="260" r:id="rId9"/>
    <p:sldId id="261" r:id="rId10"/>
    <p:sldId id="262" r:id="rId11"/>
    <p:sldId id="263" r:id="rId12"/>
    <p:sldId id="320" r:id="rId13"/>
    <p:sldId id="264" r:id="rId14"/>
    <p:sldId id="265" r:id="rId15"/>
    <p:sldId id="266" r:id="rId16"/>
    <p:sldId id="267" r:id="rId17"/>
    <p:sldId id="268" r:id="rId18"/>
    <p:sldId id="269" r:id="rId19"/>
    <p:sldId id="270" r:id="rId20"/>
    <p:sldId id="271"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05" r:id="rId35"/>
    <p:sldId id="306" r:id="rId36"/>
    <p:sldId id="313" r:id="rId37"/>
    <p:sldId id="307" r:id="rId38"/>
    <p:sldId id="308" r:id="rId39"/>
    <p:sldId id="309" r:id="rId40"/>
    <p:sldId id="310" r:id="rId41"/>
    <p:sldId id="311" r:id="rId42"/>
    <p:sldId id="312" r:id="rId43"/>
    <p:sldId id="314" r:id="rId44"/>
    <p:sldId id="299" r:id="rId45"/>
    <p:sldId id="321" r:id="rId46"/>
    <p:sldId id="300" r:id="rId47"/>
    <p:sldId id="315" r:id="rId48"/>
    <p:sldId id="316" r:id="rId49"/>
    <p:sldId id="317" r:id="rId50"/>
    <p:sldId id="318" r:id="rId5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6270"/>
    <p:restoredTop sz="93186"/>
  </p:normalViewPr>
  <p:slideViewPr>
    <p:cSldViewPr snapToGrid="0" snapToObjects="1">
      <p:cViewPr>
        <p:scale>
          <a:sx n="80" d="100"/>
          <a:sy n="80" d="100"/>
        </p:scale>
        <p:origin x="1088"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Pre-treatment</c:v>
                </c:pt>
              </c:strCache>
            </c:strRef>
          </c:tx>
          <c:spPr>
            <a:solidFill>
              <a:schemeClr val="accent1">
                <a:lumMod val="90000"/>
                <a:lumOff val="10000"/>
              </a:schemeClr>
            </a:solidFill>
          </c:spPr>
          <c:invertIfNegative val="0"/>
          <c:cat>
            <c:strRef>
              <c:f>Sheet1!$A$2:$A$3</c:f>
              <c:strCache>
                <c:ptCount val="2"/>
                <c:pt idx="0">
                  <c:v>Butt-box sites (N=11)</c:v>
                </c:pt>
                <c:pt idx="1">
                  <c:v>Control sites (N=5)</c:v>
                </c:pt>
              </c:strCache>
            </c:strRef>
          </c:cat>
          <c:val>
            <c:numRef>
              <c:f>Sheet1!$B$2:$B$3</c:f>
              <c:numCache>
                <c:formatCode>0%</c:formatCode>
                <c:ptCount val="2"/>
                <c:pt idx="0">
                  <c:v>0.48</c:v>
                </c:pt>
                <c:pt idx="1">
                  <c:v>0.39</c:v>
                </c:pt>
              </c:numCache>
            </c:numRef>
          </c:val>
        </c:ser>
        <c:ser>
          <c:idx val="1"/>
          <c:order val="1"/>
          <c:tx>
            <c:strRef>
              <c:f>Sheet1!$C$1</c:f>
              <c:strCache>
                <c:ptCount val="1"/>
                <c:pt idx="0">
                  <c:v>Post-treatment</c:v>
                </c:pt>
              </c:strCache>
            </c:strRef>
          </c:tx>
          <c:invertIfNegative val="0"/>
          <c:cat>
            <c:strRef>
              <c:f>Sheet1!$A$2:$A$3</c:f>
              <c:strCache>
                <c:ptCount val="2"/>
                <c:pt idx="0">
                  <c:v>Butt-box sites (N=11)</c:v>
                </c:pt>
                <c:pt idx="1">
                  <c:v>Control sites (N=5)</c:v>
                </c:pt>
              </c:strCache>
            </c:strRef>
          </c:cat>
          <c:val>
            <c:numRef>
              <c:f>Sheet1!$C$2:$C$3</c:f>
              <c:numCache>
                <c:formatCode>0%</c:formatCode>
                <c:ptCount val="2"/>
                <c:pt idx="0">
                  <c:v>0.54</c:v>
                </c:pt>
                <c:pt idx="1">
                  <c:v>0.36</c:v>
                </c:pt>
              </c:numCache>
            </c:numRef>
          </c:val>
        </c:ser>
        <c:dLbls>
          <c:showLegendKey val="0"/>
          <c:showVal val="0"/>
          <c:showCatName val="0"/>
          <c:showSerName val="0"/>
          <c:showPercent val="0"/>
          <c:showBubbleSize val="0"/>
        </c:dLbls>
        <c:gapWidth val="150"/>
        <c:axId val="-1878135664"/>
        <c:axId val="-1878970464"/>
      </c:barChart>
      <c:catAx>
        <c:axId val="-1878135664"/>
        <c:scaling>
          <c:orientation val="minMax"/>
        </c:scaling>
        <c:delete val="0"/>
        <c:axPos val="b"/>
        <c:numFmt formatCode="General" sourceLinked="0"/>
        <c:majorTickMark val="out"/>
        <c:minorTickMark val="none"/>
        <c:tickLblPos val="nextTo"/>
        <c:crossAx val="-1878970464"/>
        <c:crosses val="autoZero"/>
        <c:auto val="1"/>
        <c:lblAlgn val="ctr"/>
        <c:lblOffset val="100"/>
        <c:noMultiLvlLbl val="0"/>
      </c:catAx>
      <c:valAx>
        <c:axId val="-1878970464"/>
        <c:scaling>
          <c:orientation val="minMax"/>
        </c:scaling>
        <c:delete val="0"/>
        <c:axPos val="l"/>
        <c:majorGridlines/>
        <c:numFmt formatCode="0%" sourceLinked="1"/>
        <c:majorTickMark val="out"/>
        <c:minorTickMark val="none"/>
        <c:tickLblPos val="nextTo"/>
        <c:crossAx val="-18781356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0D5F4-2B46-43E8-941E-CBC5C682C863}" type="doc">
      <dgm:prSet loTypeId="urn:microsoft.com/office/officeart/2005/8/layout/radial4" loCatId="relationship" qsTypeId="urn:microsoft.com/office/officeart/2005/8/quickstyle/simple1#5" qsCatId="simple" csTypeId="urn:microsoft.com/office/officeart/2005/8/colors/accent5_2" csCatId="accent5" phldr="1"/>
      <dgm:spPr/>
      <dgm:t>
        <a:bodyPr/>
        <a:lstStyle/>
        <a:p>
          <a:endParaRPr lang="en-US"/>
        </a:p>
      </dgm:t>
    </dgm:pt>
    <dgm:pt modelId="{80DDBE5F-C650-44AF-A28D-1A6C83AE49DC}">
      <dgm:prSet/>
      <dgm:spPr/>
      <dgm:t>
        <a:bodyPr/>
        <a:lstStyle/>
        <a:p>
          <a:pPr rtl="0"/>
          <a:r>
            <a:rPr lang="en-US" b="1" smtClean="0"/>
            <a:t>Behavior Change</a:t>
          </a:r>
          <a:endParaRPr lang="en-US" b="1" dirty="0" smtClean="0"/>
        </a:p>
      </dgm:t>
    </dgm:pt>
    <dgm:pt modelId="{BFC61B32-5D49-4D10-824F-451FD4EA4C7E}" type="parTrans" cxnId="{E7D3BCE1-08ED-4560-B4BB-F87822A93E57}">
      <dgm:prSet/>
      <dgm:spPr/>
      <dgm:t>
        <a:bodyPr/>
        <a:lstStyle/>
        <a:p>
          <a:endParaRPr lang="en-US"/>
        </a:p>
      </dgm:t>
    </dgm:pt>
    <dgm:pt modelId="{8287A1DE-432C-4C8E-B455-D31A46918518}" type="sibTrans" cxnId="{E7D3BCE1-08ED-4560-B4BB-F87822A93E57}">
      <dgm:prSet/>
      <dgm:spPr/>
      <dgm:t>
        <a:bodyPr/>
        <a:lstStyle/>
        <a:p>
          <a:endParaRPr lang="en-US"/>
        </a:p>
      </dgm:t>
    </dgm:pt>
    <dgm:pt modelId="{7CC1A1B1-6229-43A7-887B-27A5DBE5D10B}">
      <dgm:prSet/>
      <dgm:spPr>
        <a:solidFill>
          <a:schemeClr val="accent1"/>
        </a:solidFill>
      </dgm:spPr>
      <dgm:t>
        <a:bodyPr/>
        <a:lstStyle/>
        <a:p>
          <a:pPr rtl="0"/>
          <a:r>
            <a:rPr lang="en-US" dirty="0" smtClean="0"/>
            <a:t>Remove Barriers</a:t>
          </a:r>
          <a:endParaRPr lang="en-US" dirty="0"/>
        </a:p>
      </dgm:t>
    </dgm:pt>
    <dgm:pt modelId="{9F8E3C63-E131-48A8-9B21-4682A848D6F8}" type="parTrans" cxnId="{0FA75331-4F04-4B9A-815D-A31614BC0A02}">
      <dgm:prSet/>
      <dgm:spPr/>
      <dgm:t>
        <a:bodyPr/>
        <a:lstStyle/>
        <a:p>
          <a:endParaRPr lang="en-US"/>
        </a:p>
      </dgm:t>
    </dgm:pt>
    <dgm:pt modelId="{BA64B3C9-608A-43A2-93F7-E2F99DC75D39}" type="sibTrans" cxnId="{0FA75331-4F04-4B9A-815D-A31614BC0A02}">
      <dgm:prSet/>
      <dgm:spPr/>
      <dgm:t>
        <a:bodyPr/>
        <a:lstStyle/>
        <a:p>
          <a:endParaRPr lang="en-US"/>
        </a:p>
      </dgm:t>
    </dgm:pt>
    <dgm:pt modelId="{F69F5800-6EFB-4AC5-9ABA-BE59A258E2E3}">
      <dgm:prSet/>
      <dgm:spPr/>
      <dgm:t>
        <a:bodyPr/>
        <a:lstStyle/>
        <a:p>
          <a:pPr rtl="0"/>
          <a:r>
            <a:rPr lang="en-US" smtClean="0"/>
            <a:t>Personal Contact</a:t>
          </a:r>
          <a:endParaRPr lang="en-US" dirty="0"/>
        </a:p>
      </dgm:t>
    </dgm:pt>
    <dgm:pt modelId="{CC7A2BC0-E0AE-44D4-888D-11A177B7908A}" type="parTrans" cxnId="{D2120F36-7CD5-42DB-A101-E2A68553814B}">
      <dgm:prSet/>
      <dgm:spPr/>
      <dgm:t>
        <a:bodyPr/>
        <a:lstStyle/>
        <a:p>
          <a:endParaRPr lang="en-US"/>
        </a:p>
      </dgm:t>
    </dgm:pt>
    <dgm:pt modelId="{2F982A4C-85CE-410C-BEAD-5C44C17D2A0B}" type="sibTrans" cxnId="{D2120F36-7CD5-42DB-A101-E2A68553814B}">
      <dgm:prSet/>
      <dgm:spPr/>
      <dgm:t>
        <a:bodyPr/>
        <a:lstStyle/>
        <a:p>
          <a:endParaRPr lang="en-US"/>
        </a:p>
      </dgm:t>
    </dgm:pt>
    <dgm:pt modelId="{93785792-EBD2-4206-AD1E-54AC5385BC96}">
      <dgm:prSet/>
      <dgm:spPr/>
      <dgm:t>
        <a:bodyPr/>
        <a:lstStyle/>
        <a:p>
          <a:pPr rtl="0"/>
          <a:r>
            <a:rPr lang="en-US" smtClean="0"/>
            <a:t>Tools from Social Sciences</a:t>
          </a:r>
          <a:endParaRPr lang="en-US" dirty="0"/>
        </a:p>
      </dgm:t>
    </dgm:pt>
    <dgm:pt modelId="{B8B487B7-CBEA-4C0C-B1C7-236584C9AE15}" type="sibTrans" cxnId="{324179D8-6600-4B31-872B-012F70054996}">
      <dgm:prSet/>
      <dgm:spPr/>
      <dgm:t>
        <a:bodyPr/>
        <a:lstStyle/>
        <a:p>
          <a:endParaRPr lang="en-US"/>
        </a:p>
      </dgm:t>
    </dgm:pt>
    <dgm:pt modelId="{50993C5D-D098-4978-80A1-7CC06B574941}" type="parTrans" cxnId="{324179D8-6600-4B31-872B-012F70054996}">
      <dgm:prSet/>
      <dgm:spPr/>
      <dgm:t>
        <a:bodyPr/>
        <a:lstStyle/>
        <a:p>
          <a:endParaRPr lang="en-US"/>
        </a:p>
      </dgm:t>
    </dgm:pt>
    <dgm:pt modelId="{5EA9E0A0-7C33-45DA-B4DE-A7BF0242C114}">
      <dgm:prSet/>
      <dgm:spPr>
        <a:solidFill>
          <a:schemeClr val="accent1"/>
        </a:solidFill>
      </dgm:spPr>
      <dgm:t>
        <a:bodyPr/>
        <a:lstStyle/>
        <a:p>
          <a:pPr rtl="0"/>
          <a:r>
            <a:rPr lang="en-US" dirty="0" smtClean="0"/>
            <a:t>Enhance Benefits</a:t>
          </a:r>
          <a:endParaRPr lang="en-US" dirty="0"/>
        </a:p>
      </dgm:t>
    </dgm:pt>
    <dgm:pt modelId="{EEFD4C2E-402B-44AB-BD23-BBCB40F772ED}" type="parTrans" cxnId="{C579B017-A923-49A4-9E97-AF2E0013270B}">
      <dgm:prSet/>
      <dgm:spPr/>
      <dgm:t>
        <a:bodyPr/>
        <a:lstStyle/>
        <a:p>
          <a:endParaRPr lang="en-US"/>
        </a:p>
      </dgm:t>
    </dgm:pt>
    <dgm:pt modelId="{567CE64F-0C2C-4B7D-AED0-12590440D5C1}" type="sibTrans" cxnId="{C579B017-A923-49A4-9E97-AF2E0013270B}">
      <dgm:prSet/>
      <dgm:spPr/>
      <dgm:t>
        <a:bodyPr/>
        <a:lstStyle/>
        <a:p>
          <a:endParaRPr lang="en-US"/>
        </a:p>
      </dgm:t>
    </dgm:pt>
    <dgm:pt modelId="{24B0C7B8-DD1D-42E3-811D-696F076A331E}" type="pres">
      <dgm:prSet presAssocID="{6F40D5F4-2B46-43E8-941E-CBC5C682C863}" presName="cycle" presStyleCnt="0">
        <dgm:presLayoutVars>
          <dgm:chMax val="1"/>
          <dgm:dir/>
          <dgm:animLvl val="ctr"/>
          <dgm:resizeHandles val="exact"/>
        </dgm:presLayoutVars>
      </dgm:prSet>
      <dgm:spPr/>
      <dgm:t>
        <a:bodyPr/>
        <a:lstStyle/>
        <a:p>
          <a:endParaRPr lang="en-US"/>
        </a:p>
      </dgm:t>
    </dgm:pt>
    <dgm:pt modelId="{2BAC1C21-F3E8-4666-A11E-BC7EDD5759FB}" type="pres">
      <dgm:prSet presAssocID="{80DDBE5F-C650-44AF-A28D-1A6C83AE49DC}" presName="centerShape" presStyleLbl="node0" presStyleIdx="0" presStyleCnt="1"/>
      <dgm:spPr/>
      <dgm:t>
        <a:bodyPr/>
        <a:lstStyle/>
        <a:p>
          <a:endParaRPr lang="en-US"/>
        </a:p>
      </dgm:t>
    </dgm:pt>
    <dgm:pt modelId="{49DC8E6B-E957-4234-BEE0-175930A42088}" type="pres">
      <dgm:prSet presAssocID="{50993C5D-D098-4978-80A1-7CC06B574941}" presName="parTrans" presStyleLbl="bgSibTrans2D1" presStyleIdx="0" presStyleCnt="4"/>
      <dgm:spPr/>
      <dgm:t>
        <a:bodyPr/>
        <a:lstStyle/>
        <a:p>
          <a:endParaRPr lang="en-US"/>
        </a:p>
      </dgm:t>
    </dgm:pt>
    <dgm:pt modelId="{C5678BB8-581D-4C6C-A1C3-6FE3E6EF9DBA}" type="pres">
      <dgm:prSet presAssocID="{93785792-EBD2-4206-AD1E-54AC5385BC96}" presName="node" presStyleLbl="node1" presStyleIdx="0" presStyleCnt="4">
        <dgm:presLayoutVars>
          <dgm:bulletEnabled val="1"/>
        </dgm:presLayoutVars>
      </dgm:prSet>
      <dgm:spPr/>
      <dgm:t>
        <a:bodyPr/>
        <a:lstStyle/>
        <a:p>
          <a:endParaRPr lang="en-US"/>
        </a:p>
      </dgm:t>
    </dgm:pt>
    <dgm:pt modelId="{1D720811-958D-4FA7-AA83-7D2FACE56889}" type="pres">
      <dgm:prSet presAssocID="{9F8E3C63-E131-48A8-9B21-4682A848D6F8}" presName="parTrans" presStyleLbl="bgSibTrans2D1" presStyleIdx="1" presStyleCnt="4"/>
      <dgm:spPr/>
      <dgm:t>
        <a:bodyPr/>
        <a:lstStyle/>
        <a:p>
          <a:endParaRPr lang="en-US"/>
        </a:p>
      </dgm:t>
    </dgm:pt>
    <dgm:pt modelId="{0A2FE1A0-5E0A-4870-8976-E63A6F3D3DC5}" type="pres">
      <dgm:prSet presAssocID="{7CC1A1B1-6229-43A7-887B-27A5DBE5D10B}" presName="node" presStyleLbl="node1" presStyleIdx="1" presStyleCnt="4">
        <dgm:presLayoutVars>
          <dgm:bulletEnabled val="1"/>
        </dgm:presLayoutVars>
      </dgm:prSet>
      <dgm:spPr/>
      <dgm:t>
        <a:bodyPr/>
        <a:lstStyle/>
        <a:p>
          <a:endParaRPr lang="en-US"/>
        </a:p>
      </dgm:t>
    </dgm:pt>
    <dgm:pt modelId="{F99CC503-8744-4067-BD1B-2F04A3E5B120}" type="pres">
      <dgm:prSet presAssocID="{EEFD4C2E-402B-44AB-BD23-BBCB40F772ED}" presName="parTrans" presStyleLbl="bgSibTrans2D1" presStyleIdx="2" presStyleCnt="4"/>
      <dgm:spPr/>
      <dgm:t>
        <a:bodyPr/>
        <a:lstStyle/>
        <a:p>
          <a:endParaRPr lang="en-US"/>
        </a:p>
      </dgm:t>
    </dgm:pt>
    <dgm:pt modelId="{64592CA7-CD4A-463F-AFD2-4B0B8187E9EC}" type="pres">
      <dgm:prSet presAssocID="{5EA9E0A0-7C33-45DA-B4DE-A7BF0242C114}" presName="node" presStyleLbl="node1" presStyleIdx="2" presStyleCnt="4">
        <dgm:presLayoutVars>
          <dgm:bulletEnabled val="1"/>
        </dgm:presLayoutVars>
      </dgm:prSet>
      <dgm:spPr/>
      <dgm:t>
        <a:bodyPr/>
        <a:lstStyle/>
        <a:p>
          <a:endParaRPr lang="en-US"/>
        </a:p>
      </dgm:t>
    </dgm:pt>
    <dgm:pt modelId="{EE019A9E-F1CA-4412-BBD3-148078A1A7AD}" type="pres">
      <dgm:prSet presAssocID="{CC7A2BC0-E0AE-44D4-888D-11A177B7908A}" presName="parTrans" presStyleLbl="bgSibTrans2D1" presStyleIdx="3" presStyleCnt="4"/>
      <dgm:spPr/>
      <dgm:t>
        <a:bodyPr/>
        <a:lstStyle/>
        <a:p>
          <a:endParaRPr lang="en-US"/>
        </a:p>
      </dgm:t>
    </dgm:pt>
    <dgm:pt modelId="{326C23D7-E76B-4F16-820F-58841765CED8}" type="pres">
      <dgm:prSet presAssocID="{F69F5800-6EFB-4AC5-9ABA-BE59A258E2E3}" presName="node" presStyleLbl="node1" presStyleIdx="3" presStyleCnt="4">
        <dgm:presLayoutVars>
          <dgm:bulletEnabled val="1"/>
        </dgm:presLayoutVars>
      </dgm:prSet>
      <dgm:spPr/>
      <dgm:t>
        <a:bodyPr/>
        <a:lstStyle/>
        <a:p>
          <a:endParaRPr lang="en-US"/>
        </a:p>
      </dgm:t>
    </dgm:pt>
  </dgm:ptLst>
  <dgm:cxnLst>
    <dgm:cxn modelId="{0FA75331-4F04-4B9A-815D-A31614BC0A02}" srcId="{80DDBE5F-C650-44AF-A28D-1A6C83AE49DC}" destId="{7CC1A1B1-6229-43A7-887B-27A5DBE5D10B}" srcOrd="1" destOrd="0" parTransId="{9F8E3C63-E131-48A8-9B21-4682A848D6F8}" sibTransId="{BA64B3C9-608A-43A2-93F7-E2F99DC75D39}"/>
    <dgm:cxn modelId="{623D4BB3-399E-D441-9F03-C2CC487C735F}" type="presOf" srcId="{EEFD4C2E-402B-44AB-BD23-BBCB40F772ED}" destId="{F99CC503-8744-4067-BD1B-2F04A3E5B120}" srcOrd="0" destOrd="0" presId="urn:microsoft.com/office/officeart/2005/8/layout/radial4"/>
    <dgm:cxn modelId="{3EFF6674-BC34-7D47-A216-1A5EE253E581}" type="presOf" srcId="{50993C5D-D098-4978-80A1-7CC06B574941}" destId="{49DC8E6B-E957-4234-BEE0-175930A42088}" srcOrd="0" destOrd="0" presId="urn:microsoft.com/office/officeart/2005/8/layout/radial4"/>
    <dgm:cxn modelId="{C5A304CF-29BA-2C48-85D1-3A57B30F906A}" type="presOf" srcId="{93785792-EBD2-4206-AD1E-54AC5385BC96}" destId="{C5678BB8-581D-4C6C-A1C3-6FE3E6EF9DBA}" srcOrd="0" destOrd="0" presId="urn:microsoft.com/office/officeart/2005/8/layout/radial4"/>
    <dgm:cxn modelId="{E7D3BCE1-08ED-4560-B4BB-F87822A93E57}" srcId="{6F40D5F4-2B46-43E8-941E-CBC5C682C863}" destId="{80DDBE5F-C650-44AF-A28D-1A6C83AE49DC}" srcOrd="0" destOrd="0" parTransId="{BFC61B32-5D49-4D10-824F-451FD4EA4C7E}" sibTransId="{8287A1DE-432C-4C8E-B455-D31A46918518}"/>
    <dgm:cxn modelId="{324179D8-6600-4B31-872B-012F70054996}" srcId="{80DDBE5F-C650-44AF-A28D-1A6C83AE49DC}" destId="{93785792-EBD2-4206-AD1E-54AC5385BC96}" srcOrd="0" destOrd="0" parTransId="{50993C5D-D098-4978-80A1-7CC06B574941}" sibTransId="{B8B487B7-CBEA-4C0C-B1C7-236584C9AE15}"/>
    <dgm:cxn modelId="{D2120F36-7CD5-42DB-A101-E2A68553814B}" srcId="{80DDBE5F-C650-44AF-A28D-1A6C83AE49DC}" destId="{F69F5800-6EFB-4AC5-9ABA-BE59A258E2E3}" srcOrd="3" destOrd="0" parTransId="{CC7A2BC0-E0AE-44D4-888D-11A177B7908A}" sibTransId="{2F982A4C-85CE-410C-BEAD-5C44C17D2A0B}"/>
    <dgm:cxn modelId="{1291E21B-6BCE-3041-8644-3678379B9EF1}" type="presOf" srcId="{80DDBE5F-C650-44AF-A28D-1A6C83AE49DC}" destId="{2BAC1C21-F3E8-4666-A11E-BC7EDD5759FB}" srcOrd="0" destOrd="0" presId="urn:microsoft.com/office/officeart/2005/8/layout/radial4"/>
    <dgm:cxn modelId="{1844B123-9174-9D4E-BDDB-A501CD74408B}" type="presOf" srcId="{6F40D5F4-2B46-43E8-941E-CBC5C682C863}" destId="{24B0C7B8-DD1D-42E3-811D-696F076A331E}" srcOrd="0" destOrd="0" presId="urn:microsoft.com/office/officeart/2005/8/layout/radial4"/>
    <dgm:cxn modelId="{7E63CB87-BFAD-9D47-B326-CCD37E024094}" type="presOf" srcId="{F69F5800-6EFB-4AC5-9ABA-BE59A258E2E3}" destId="{326C23D7-E76B-4F16-820F-58841765CED8}" srcOrd="0" destOrd="0" presId="urn:microsoft.com/office/officeart/2005/8/layout/radial4"/>
    <dgm:cxn modelId="{88673350-C967-194F-AD61-FCDFCCF850E9}" type="presOf" srcId="{7CC1A1B1-6229-43A7-887B-27A5DBE5D10B}" destId="{0A2FE1A0-5E0A-4870-8976-E63A6F3D3DC5}" srcOrd="0" destOrd="0" presId="urn:microsoft.com/office/officeart/2005/8/layout/radial4"/>
    <dgm:cxn modelId="{2DD9C1A9-5C8B-E940-A529-B16594F25FC8}" type="presOf" srcId="{9F8E3C63-E131-48A8-9B21-4682A848D6F8}" destId="{1D720811-958D-4FA7-AA83-7D2FACE56889}" srcOrd="0" destOrd="0" presId="urn:microsoft.com/office/officeart/2005/8/layout/radial4"/>
    <dgm:cxn modelId="{E136FCE8-CFD3-5A4D-A192-2EEC2A393F8F}" type="presOf" srcId="{5EA9E0A0-7C33-45DA-B4DE-A7BF0242C114}" destId="{64592CA7-CD4A-463F-AFD2-4B0B8187E9EC}" srcOrd="0" destOrd="0" presId="urn:microsoft.com/office/officeart/2005/8/layout/radial4"/>
    <dgm:cxn modelId="{9FBD977E-1867-5343-896D-5573D2F639D6}" type="presOf" srcId="{CC7A2BC0-E0AE-44D4-888D-11A177B7908A}" destId="{EE019A9E-F1CA-4412-BBD3-148078A1A7AD}" srcOrd="0" destOrd="0" presId="urn:microsoft.com/office/officeart/2005/8/layout/radial4"/>
    <dgm:cxn modelId="{C579B017-A923-49A4-9E97-AF2E0013270B}" srcId="{80DDBE5F-C650-44AF-A28D-1A6C83AE49DC}" destId="{5EA9E0A0-7C33-45DA-B4DE-A7BF0242C114}" srcOrd="2" destOrd="0" parTransId="{EEFD4C2E-402B-44AB-BD23-BBCB40F772ED}" sibTransId="{567CE64F-0C2C-4B7D-AED0-12590440D5C1}"/>
    <dgm:cxn modelId="{94DCA7CB-4CBE-8D46-9A45-3416A5FD7C49}" type="presParOf" srcId="{24B0C7B8-DD1D-42E3-811D-696F076A331E}" destId="{2BAC1C21-F3E8-4666-A11E-BC7EDD5759FB}" srcOrd="0" destOrd="0" presId="urn:microsoft.com/office/officeart/2005/8/layout/radial4"/>
    <dgm:cxn modelId="{395A2EBE-463B-164F-9C56-051423622A94}" type="presParOf" srcId="{24B0C7B8-DD1D-42E3-811D-696F076A331E}" destId="{49DC8E6B-E957-4234-BEE0-175930A42088}" srcOrd="1" destOrd="0" presId="urn:microsoft.com/office/officeart/2005/8/layout/radial4"/>
    <dgm:cxn modelId="{2A767DAB-E4C7-6E45-877C-EB0123F17779}" type="presParOf" srcId="{24B0C7B8-DD1D-42E3-811D-696F076A331E}" destId="{C5678BB8-581D-4C6C-A1C3-6FE3E6EF9DBA}" srcOrd="2" destOrd="0" presId="urn:microsoft.com/office/officeart/2005/8/layout/radial4"/>
    <dgm:cxn modelId="{A017CE9A-B748-5942-A270-74B7828B0F7E}" type="presParOf" srcId="{24B0C7B8-DD1D-42E3-811D-696F076A331E}" destId="{1D720811-958D-4FA7-AA83-7D2FACE56889}" srcOrd="3" destOrd="0" presId="urn:microsoft.com/office/officeart/2005/8/layout/radial4"/>
    <dgm:cxn modelId="{C1A75824-C27B-EB47-9CBA-9DB0705C6A63}" type="presParOf" srcId="{24B0C7B8-DD1D-42E3-811D-696F076A331E}" destId="{0A2FE1A0-5E0A-4870-8976-E63A6F3D3DC5}" srcOrd="4" destOrd="0" presId="urn:microsoft.com/office/officeart/2005/8/layout/radial4"/>
    <dgm:cxn modelId="{1A987E52-3337-4B49-A3EC-8DF0B0F62758}" type="presParOf" srcId="{24B0C7B8-DD1D-42E3-811D-696F076A331E}" destId="{F99CC503-8744-4067-BD1B-2F04A3E5B120}" srcOrd="5" destOrd="0" presId="urn:microsoft.com/office/officeart/2005/8/layout/radial4"/>
    <dgm:cxn modelId="{436EB03A-EC43-FB4C-84E5-6A9464F42014}" type="presParOf" srcId="{24B0C7B8-DD1D-42E3-811D-696F076A331E}" destId="{64592CA7-CD4A-463F-AFD2-4B0B8187E9EC}" srcOrd="6" destOrd="0" presId="urn:microsoft.com/office/officeart/2005/8/layout/radial4"/>
    <dgm:cxn modelId="{AD0A2BD2-DB37-BA4B-989F-6A814B05F40D}" type="presParOf" srcId="{24B0C7B8-DD1D-42E3-811D-696F076A331E}" destId="{EE019A9E-F1CA-4412-BBD3-148078A1A7AD}" srcOrd="7" destOrd="0" presId="urn:microsoft.com/office/officeart/2005/8/layout/radial4"/>
    <dgm:cxn modelId="{F600116F-BFB0-DC40-8706-B6B7D56A00C9}" type="presParOf" srcId="{24B0C7B8-DD1D-42E3-811D-696F076A331E}" destId="{326C23D7-E76B-4F16-820F-58841765CED8}"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0D5F4-2B46-43E8-941E-CBC5C682C863}" type="doc">
      <dgm:prSet loTypeId="urn:microsoft.com/office/officeart/2005/8/layout/radial4" loCatId="relationship" qsTypeId="urn:microsoft.com/office/officeart/2005/8/quickstyle/simple1#5" qsCatId="simple" csTypeId="urn:microsoft.com/office/officeart/2005/8/colors/accent5_2" csCatId="accent5" phldr="1"/>
      <dgm:spPr/>
      <dgm:t>
        <a:bodyPr/>
        <a:lstStyle/>
        <a:p>
          <a:endParaRPr lang="en-US"/>
        </a:p>
      </dgm:t>
    </dgm:pt>
    <dgm:pt modelId="{80DDBE5F-C650-44AF-A28D-1A6C83AE49DC}">
      <dgm:prSet/>
      <dgm:spPr/>
      <dgm:t>
        <a:bodyPr/>
        <a:lstStyle/>
        <a:p>
          <a:pPr rtl="0"/>
          <a:r>
            <a:rPr lang="en-US" b="1" smtClean="0"/>
            <a:t>Behavior Change</a:t>
          </a:r>
          <a:endParaRPr lang="en-US" b="1" dirty="0" smtClean="0"/>
        </a:p>
      </dgm:t>
    </dgm:pt>
    <dgm:pt modelId="{BFC61B32-5D49-4D10-824F-451FD4EA4C7E}" type="parTrans" cxnId="{E7D3BCE1-08ED-4560-B4BB-F87822A93E57}">
      <dgm:prSet/>
      <dgm:spPr/>
      <dgm:t>
        <a:bodyPr/>
        <a:lstStyle/>
        <a:p>
          <a:endParaRPr lang="en-US"/>
        </a:p>
      </dgm:t>
    </dgm:pt>
    <dgm:pt modelId="{8287A1DE-432C-4C8E-B455-D31A46918518}" type="sibTrans" cxnId="{E7D3BCE1-08ED-4560-B4BB-F87822A93E57}">
      <dgm:prSet/>
      <dgm:spPr/>
      <dgm:t>
        <a:bodyPr/>
        <a:lstStyle/>
        <a:p>
          <a:endParaRPr lang="en-US"/>
        </a:p>
      </dgm:t>
    </dgm:pt>
    <dgm:pt modelId="{7CC1A1B1-6229-43A7-887B-27A5DBE5D10B}">
      <dgm:prSet/>
      <dgm:spPr>
        <a:solidFill>
          <a:schemeClr val="accent3"/>
        </a:solidFill>
      </dgm:spPr>
      <dgm:t>
        <a:bodyPr/>
        <a:lstStyle/>
        <a:p>
          <a:pPr rtl="0"/>
          <a:r>
            <a:rPr lang="en-US" dirty="0" smtClean="0"/>
            <a:t>Remove Barriers</a:t>
          </a:r>
          <a:endParaRPr lang="en-US" dirty="0"/>
        </a:p>
      </dgm:t>
    </dgm:pt>
    <dgm:pt modelId="{9F8E3C63-E131-48A8-9B21-4682A848D6F8}" type="parTrans" cxnId="{0FA75331-4F04-4B9A-815D-A31614BC0A02}">
      <dgm:prSet/>
      <dgm:spPr/>
      <dgm:t>
        <a:bodyPr/>
        <a:lstStyle/>
        <a:p>
          <a:endParaRPr lang="en-US"/>
        </a:p>
      </dgm:t>
    </dgm:pt>
    <dgm:pt modelId="{BA64B3C9-608A-43A2-93F7-E2F99DC75D39}" type="sibTrans" cxnId="{0FA75331-4F04-4B9A-815D-A31614BC0A02}">
      <dgm:prSet/>
      <dgm:spPr/>
      <dgm:t>
        <a:bodyPr/>
        <a:lstStyle/>
        <a:p>
          <a:endParaRPr lang="en-US"/>
        </a:p>
      </dgm:t>
    </dgm:pt>
    <dgm:pt modelId="{F69F5800-6EFB-4AC5-9ABA-BE59A258E2E3}">
      <dgm:prSet/>
      <dgm:spPr>
        <a:solidFill>
          <a:schemeClr val="accent3"/>
        </a:solidFill>
      </dgm:spPr>
      <dgm:t>
        <a:bodyPr/>
        <a:lstStyle/>
        <a:p>
          <a:pPr rtl="0"/>
          <a:r>
            <a:rPr lang="en-US" smtClean="0"/>
            <a:t>Personal Contact</a:t>
          </a:r>
          <a:endParaRPr lang="en-US" dirty="0"/>
        </a:p>
      </dgm:t>
    </dgm:pt>
    <dgm:pt modelId="{CC7A2BC0-E0AE-44D4-888D-11A177B7908A}" type="parTrans" cxnId="{D2120F36-7CD5-42DB-A101-E2A68553814B}">
      <dgm:prSet/>
      <dgm:spPr/>
      <dgm:t>
        <a:bodyPr/>
        <a:lstStyle/>
        <a:p>
          <a:endParaRPr lang="en-US"/>
        </a:p>
      </dgm:t>
    </dgm:pt>
    <dgm:pt modelId="{2F982A4C-85CE-410C-BEAD-5C44C17D2A0B}" type="sibTrans" cxnId="{D2120F36-7CD5-42DB-A101-E2A68553814B}">
      <dgm:prSet/>
      <dgm:spPr/>
      <dgm:t>
        <a:bodyPr/>
        <a:lstStyle/>
        <a:p>
          <a:endParaRPr lang="en-US"/>
        </a:p>
      </dgm:t>
    </dgm:pt>
    <dgm:pt modelId="{93785792-EBD2-4206-AD1E-54AC5385BC96}">
      <dgm:prSet/>
      <dgm:spPr/>
      <dgm:t>
        <a:bodyPr/>
        <a:lstStyle/>
        <a:p>
          <a:pPr rtl="0"/>
          <a:r>
            <a:rPr lang="en-US" dirty="0" smtClean="0"/>
            <a:t>Tools from Social Sciences</a:t>
          </a:r>
          <a:endParaRPr lang="en-US" dirty="0"/>
        </a:p>
      </dgm:t>
    </dgm:pt>
    <dgm:pt modelId="{B8B487B7-CBEA-4C0C-B1C7-236584C9AE15}" type="sibTrans" cxnId="{324179D8-6600-4B31-872B-012F70054996}">
      <dgm:prSet/>
      <dgm:spPr/>
      <dgm:t>
        <a:bodyPr/>
        <a:lstStyle/>
        <a:p>
          <a:endParaRPr lang="en-US"/>
        </a:p>
      </dgm:t>
    </dgm:pt>
    <dgm:pt modelId="{50993C5D-D098-4978-80A1-7CC06B574941}" type="parTrans" cxnId="{324179D8-6600-4B31-872B-012F70054996}">
      <dgm:prSet/>
      <dgm:spPr/>
      <dgm:t>
        <a:bodyPr/>
        <a:lstStyle/>
        <a:p>
          <a:endParaRPr lang="en-US"/>
        </a:p>
      </dgm:t>
    </dgm:pt>
    <dgm:pt modelId="{5EA9E0A0-7C33-45DA-B4DE-A7BF0242C114}">
      <dgm:prSet/>
      <dgm:spPr>
        <a:solidFill>
          <a:schemeClr val="accent3"/>
        </a:solidFill>
      </dgm:spPr>
      <dgm:t>
        <a:bodyPr/>
        <a:lstStyle/>
        <a:p>
          <a:pPr rtl="0"/>
          <a:r>
            <a:rPr lang="en-US" dirty="0" smtClean="0"/>
            <a:t>Enhance Benefits</a:t>
          </a:r>
          <a:endParaRPr lang="en-US" dirty="0"/>
        </a:p>
      </dgm:t>
    </dgm:pt>
    <dgm:pt modelId="{EEFD4C2E-402B-44AB-BD23-BBCB40F772ED}" type="parTrans" cxnId="{C579B017-A923-49A4-9E97-AF2E0013270B}">
      <dgm:prSet/>
      <dgm:spPr/>
      <dgm:t>
        <a:bodyPr/>
        <a:lstStyle/>
        <a:p>
          <a:endParaRPr lang="en-US"/>
        </a:p>
      </dgm:t>
    </dgm:pt>
    <dgm:pt modelId="{567CE64F-0C2C-4B7D-AED0-12590440D5C1}" type="sibTrans" cxnId="{C579B017-A923-49A4-9E97-AF2E0013270B}">
      <dgm:prSet/>
      <dgm:spPr/>
      <dgm:t>
        <a:bodyPr/>
        <a:lstStyle/>
        <a:p>
          <a:endParaRPr lang="en-US"/>
        </a:p>
      </dgm:t>
    </dgm:pt>
    <dgm:pt modelId="{24B0C7B8-DD1D-42E3-811D-696F076A331E}" type="pres">
      <dgm:prSet presAssocID="{6F40D5F4-2B46-43E8-941E-CBC5C682C863}" presName="cycle" presStyleCnt="0">
        <dgm:presLayoutVars>
          <dgm:chMax val="1"/>
          <dgm:dir/>
          <dgm:animLvl val="ctr"/>
          <dgm:resizeHandles val="exact"/>
        </dgm:presLayoutVars>
      </dgm:prSet>
      <dgm:spPr/>
      <dgm:t>
        <a:bodyPr/>
        <a:lstStyle/>
        <a:p>
          <a:endParaRPr lang="en-US"/>
        </a:p>
      </dgm:t>
    </dgm:pt>
    <dgm:pt modelId="{2BAC1C21-F3E8-4666-A11E-BC7EDD5759FB}" type="pres">
      <dgm:prSet presAssocID="{80DDBE5F-C650-44AF-A28D-1A6C83AE49DC}" presName="centerShape" presStyleLbl="node0" presStyleIdx="0" presStyleCnt="1"/>
      <dgm:spPr/>
      <dgm:t>
        <a:bodyPr/>
        <a:lstStyle/>
        <a:p>
          <a:endParaRPr lang="en-US"/>
        </a:p>
      </dgm:t>
    </dgm:pt>
    <dgm:pt modelId="{49DC8E6B-E957-4234-BEE0-175930A42088}" type="pres">
      <dgm:prSet presAssocID="{50993C5D-D098-4978-80A1-7CC06B574941}" presName="parTrans" presStyleLbl="bgSibTrans2D1" presStyleIdx="0" presStyleCnt="4"/>
      <dgm:spPr/>
      <dgm:t>
        <a:bodyPr/>
        <a:lstStyle/>
        <a:p>
          <a:endParaRPr lang="en-US"/>
        </a:p>
      </dgm:t>
    </dgm:pt>
    <dgm:pt modelId="{C5678BB8-581D-4C6C-A1C3-6FE3E6EF9DBA}" type="pres">
      <dgm:prSet presAssocID="{93785792-EBD2-4206-AD1E-54AC5385BC96}" presName="node" presStyleLbl="node1" presStyleIdx="0" presStyleCnt="4">
        <dgm:presLayoutVars>
          <dgm:bulletEnabled val="1"/>
        </dgm:presLayoutVars>
      </dgm:prSet>
      <dgm:spPr/>
      <dgm:t>
        <a:bodyPr/>
        <a:lstStyle/>
        <a:p>
          <a:endParaRPr lang="en-US"/>
        </a:p>
      </dgm:t>
    </dgm:pt>
    <dgm:pt modelId="{1D720811-958D-4FA7-AA83-7D2FACE56889}" type="pres">
      <dgm:prSet presAssocID="{9F8E3C63-E131-48A8-9B21-4682A848D6F8}" presName="parTrans" presStyleLbl="bgSibTrans2D1" presStyleIdx="1" presStyleCnt="4"/>
      <dgm:spPr/>
      <dgm:t>
        <a:bodyPr/>
        <a:lstStyle/>
        <a:p>
          <a:endParaRPr lang="en-US"/>
        </a:p>
      </dgm:t>
    </dgm:pt>
    <dgm:pt modelId="{0A2FE1A0-5E0A-4870-8976-E63A6F3D3DC5}" type="pres">
      <dgm:prSet presAssocID="{7CC1A1B1-6229-43A7-887B-27A5DBE5D10B}" presName="node" presStyleLbl="node1" presStyleIdx="1" presStyleCnt="4">
        <dgm:presLayoutVars>
          <dgm:bulletEnabled val="1"/>
        </dgm:presLayoutVars>
      </dgm:prSet>
      <dgm:spPr/>
      <dgm:t>
        <a:bodyPr/>
        <a:lstStyle/>
        <a:p>
          <a:endParaRPr lang="en-US"/>
        </a:p>
      </dgm:t>
    </dgm:pt>
    <dgm:pt modelId="{F99CC503-8744-4067-BD1B-2F04A3E5B120}" type="pres">
      <dgm:prSet presAssocID="{EEFD4C2E-402B-44AB-BD23-BBCB40F772ED}" presName="parTrans" presStyleLbl="bgSibTrans2D1" presStyleIdx="2" presStyleCnt="4"/>
      <dgm:spPr/>
      <dgm:t>
        <a:bodyPr/>
        <a:lstStyle/>
        <a:p>
          <a:endParaRPr lang="en-US"/>
        </a:p>
      </dgm:t>
    </dgm:pt>
    <dgm:pt modelId="{64592CA7-CD4A-463F-AFD2-4B0B8187E9EC}" type="pres">
      <dgm:prSet presAssocID="{5EA9E0A0-7C33-45DA-B4DE-A7BF0242C114}" presName="node" presStyleLbl="node1" presStyleIdx="2" presStyleCnt="4">
        <dgm:presLayoutVars>
          <dgm:bulletEnabled val="1"/>
        </dgm:presLayoutVars>
      </dgm:prSet>
      <dgm:spPr/>
      <dgm:t>
        <a:bodyPr/>
        <a:lstStyle/>
        <a:p>
          <a:endParaRPr lang="en-US"/>
        </a:p>
      </dgm:t>
    </dgm:pt>
    <dgm:pt modelId="{EE019A9E-F1CA-4412-BBD3-148078A1A7AD}" type="pres">
      <dgm:prSet presAssocID="{CC7A2BC0-E0AE-44D4-888D-11A177B7908A}" presName="parTrans" presStyleLbl="bgSibTrans2D1" presStyleIdx="3" presStyleCnt="4"/>
      <dgm:spPr/>
      <dgm:t>
        <a:bodyPr/>
        <a:lstStyle/>
        <a:p>
          <a:endParaRPr lang="en-US"/>
        </a:p>
      </dgm:t>
    </dgm:pt>
    <dgm:pt modelId="{326C23D7-E76B-4F16-820F-58841765CED8}" type="pres">
      <dgm:prSet presAssocID="{F69F5800-6EFB-4AC5-9ABA-BE59A258E2E3}" presName="node" presStyleLbl="node1" presStyleIdx="3" presStyleCnt="4">
        <dgm:presLayoutVars>
          <dgm:bulletEnabled val="1"/>
        </dgm:presLayoutVars>
      </dgm:prSet>
      <dgm:spPr/>
      <dgm:t>
        <a:bodyPr/>
        <a:lstStyle/>
        <a:p>
          <a:endParaRPr lang="en-US"/>
        </a:p>
      </dgm:t>
    </dgm:pt>
  </dgm:ptLst>
  <dgm:cxnLst>
    <dgm:cxn modelId="{0FA75331-4F04-4B9A-815D-A31614BC0A02}" srcId="{80DDBE5F-C650-44AF-A28D-1A6C83AE49DC}" destId="{7CC1A1B1-6229-43A7-887B-27A5DBE5D10B}" srcOrd="1" destOrd="0" parTransId="{9F8E3C63-E131-48A8-9B21-4682A848D6F8}" sibTransId="{BA64B3C9-608A-43A2-93F7-E2F99DC75D39}"/>
    <dgm:cxn modelId="{7CCE3C75-9D07-734C-912F-C6DC8D3A39D4}" type="presOf" srcId="{93785792-EBD2-4206-AD1E-54AC5385BC96}" destId="{C5678BB8-581D-4C6C-A1C3-6FE3E6EF9DBA}" srcOrd="0" destOrd="0" presId="urn:microsoft.com/office/officeart/2005/8/layout/radial4"/>
    <dgm:cxn modelId="{2126FEC3-76CF-9741-A43C-FD06D20D3943}" type="presOf" srcId="{F69F5800-6EFB-4AC5-9ABA-BE59A258E2E3}" destId="{326C23D7-E76B-4F16-820F-58841765CED8}" srcOrd="0" destOrd="0" presId="urn:microsoft.com/office/officeart/2005/8/layout/radial4"/>
    <dgm:cxn modelId="{324179D8-6600-4B31-872B-012F70054996}" srcId="{80DDBE5F-C650-44AF-A28D-1A6C83AE49DC}" destId="{93785792-EBD2-4206-AD1E-54AC5385BC96}" srcOrd="0" destOrd="0" parTransId="{50993C5D-D098-4978-80A1-7CC06B574941}" sibTransId="{B8B487B7-CBEA-4C0C-B1C7-236584C9AE15}"/>
    <dgm:cxn modelId="{E7D3BCE1-08ED-4560-B4BB-F87822A93E57}" srcId="{6F40D5F4-2B46-43E8-941E-CBC5C682C863}" destId="{80DDBE5F-C650-44AF-A28D-1A6C83AE49DC}" srcOrd="0" destOrd="0" parTransId="{BFC61B32-5D49-4D10-824F-451FD4EA4C7E}" sibTransId="{8287A1DE-432C-4C8E-B455-D31A46918518}"/>
    <dgm:cxn modelId="{D2120F36-7CD5-42DB-A101-E2A68553814B}" srcId="{80DDBE5F-C650-44AF-A28D-1A6C83AE49DC}" destId="{F69F5800-6EFB-4AC5-9ABA-BE59A258E2E3}" srcOrd="3" destOrd="0" parTransId="{CC7A2BC0-E0AE-44D4-888D-11A177B7908A}" sibTransId="{2F982A4C-85CE-410C-BEAD-5C44C17D2A0B}"/>
    <dgm:cxn modelId="{D0D78FF3-2E5B-454F-A227-EFEF07F31DCA}" type="presOf" srcId="{EEFD4C2E-402B-44AB-BD23-BBCB40F772ED}" destId="{F99CC503-8744-4067-BD1B-2F04A3E5B120}" srcOrd="0" destOrd="0" presId="urn:microsoft.com/office/officeart/2005/8/layout/radial4"/>
    <dgm:cxn modelId="{C618C1AB-A964-7E4B-8581-B50F42C0614D}" type="presOf" srcId="{7CC1A1B1-6229-43A7-887B-27A5DBE5D10B}" destId="{0A2FE1A0-5E0A-4870-8976-E63A6F3D3DC5}" srcOrd="0" destOrd="0" presId="urn:microsoft.com/office/officeart/2005/8/layout/radial4"/>
    <dgm:cxn modelId="{2E0912B0-4B84-FF4E-9E85-834823B5001A}" type="presOf" srcId="{5EA9E0A0-7C33-45DA-B4DE-A7BF0242C114}" destId="{64592CA7-CD4A-463F-AFD2-4B0B8187E9EC}" srcOrd="0" destOrd="0" presId="urn:microsoft.com/office/officeart/2005/8/layout/radial4"/>
    <dgm:cxn modelId="{A31EE3A2-19F7-9A44-B8CD-0FE862FB6EAE}" type="presOf" srcId="{6F40D5F4-2B46-43E8-941E-CBC5C682C863}" destId="{24B0C7B8-DD1D-42E3-811D-696F076A331E}" srcOrd="0" destOrd="0" presId="urn:microsoft.com/office/officeart/2005/8/layout/radial4"/>
    <dgm:cxn modelId="{65EDD71C-D114-4448-9B8D-ADC92E9E5A43}" type="presOf" srcId="{9F8E3C63-E131-48A8-9B21-4682A848D6F8}" destId="{1D720811-958D-4FA7-AA83-7D2FACE56889}" srcOrd="0" destOrd="0" presId="urn:microsoft.com/office/officeart/2005/8/layout/radial4"/>
    <dgm:cxn modelId="{FAFE6CCF-9814-A042-8D40-75879A84C346}" type="presOf" srcId="{50993C5D-D098-4978-80A1-7CC06B574941}" destId="{49DC8E6B-E957-4234-BEE0-175930A42088}" srcOrd="0" destOrd="0" presId="urn:microsoft.com/office/officeart/2005/8/layout/radial4"/>
    <dgm:cxn modelId="{7344AE04-FF36-C945-85BD-601443415EA7}" type="presOf" srcId="{80DDBE5F-C650-44AF-A28D-1A6C83AE49DC}" destId="{2BAC1C21-F3E8-4666-A11E-BC7EDD5759FB}" srcOrd="0" destOrd="0" presId="urn:microsoft.com/office/officeart/2005/8/layout/radial4"/>
    <dgm:cxn modelId="{C579B017-A923-49A4-9E97-AF2E0013270B}" srcId="{80DDBE5F-C650-44AF-A28D-1A6C83AE49DC}" destId="{5EA9E0A0-7C33-45DA-B4DE-A7BF0242C114}" srcOrd="2" destOrd="0" parTransId="{EEFD4C2E-402B-44AB-BD23-BBCB40F772ED}" sibTransId="{567CE64F-0C2C-4B7D-AED0-12590440D5C1}"/>
    <dgm:cxn modelId="{B5B80FB5-6D68-3D44-BA51-3B9F3F4E9AA1}" type="presOf" srcId="{CC7A2BC0-E0AE-44D4-888D-11A177B7908A}" destId="{EE019A9E-F1CA-4412-BBD3-148078A1A7AD}" srcOrd="0" destOrd="0" presId="urn:microsoft.com/office/officeart/2005/8/layout/radial4"/>
    <dgm:cxn modelId="{8296ADDB-E798-344A-8D98-0F19A0107802}" type="presParOf" srcId="{24B0C7B8-DD1D-42E3-811D-696F076A331E}" destId="{2BAC1C21-F3E8-4666-A11E-BC7EDD5759FB}" srcOrd="0" destOrd="0" presId="urn:microsoft.com/office/officeart/2005/8/layout/radial4"/>
    <dgm:cxn modelId="{70D04F2C-D583-B64E-A341-AA6B4B8050E7}" type="presParOf" srcId="{24B0C7B8-DD1D-42E3-811D-696F076A331E}" destId="{49DC8E6B-E957-4234-BEE0-175930A42088}" srcOrd="1" destOrd="0" presId="urn:microsoft.com/office/officeart/2005/8/layout/radial4"/>
    <dgm:cxn modelId="{C207E133-8F8A-B146-A0ED-BD72F5D4750B}" type="presParOf" srcId="{24B0C7B8-DD1D-42E3-811D-696F076A331E}" destId="{C5678BB8-581D-4C6C-A1C3-6FE3E6EF9DBA}" srcOrd="2" destOrd="0" presId="urn:microsoft.com/office/officeart/2005/8/layout/radial4"/>
    <dgm:cxn modelId="{9F00CE31-C8C7-5644-8D70-9133ABC3149E}" type="presParOf" srcId="{24B0C7B8-DD1D-42E3-811D-696F076A331E}" destId="{1D720811-958D-4FA7-AA83-7D2FACE56889}" srcOrd="3" destOrd="0" presId="urn:microsoft.com/office/officeart/2005/8/layout/radial4"/>
    <dgm:cxn modelId="{C3326313-EE90-1449-8230-783E4349A9C5}" type="presParOf" srcId="{24B0C7B8-DD1D-42E3-811D-696F076A331E}" destId="{0A2FE1A0-5E0A-4870-8976-E63A6F3D3DC5}" srcOrd="4" destOrd="0" presId="urn:microsoft.com/office/officeart/2005/8/layout/radial4"/>
    <dgm:cxn modelId="{8877D4D2-834D-FC40-81D2-65711D50D270}" type="presParOf" srcId="{24B0C7B8-DD1D-42E3-811D-696F076A331E}" destId="{F99CC503-8744-4067-BD1B-2F04A3E5B120}" srcOrd="5" destOrd="0" presId="urn:microsoft.com/office/officeart/2005/8/layout/radial4"/>
    <dgm:cxn modelId="{DDC7073C-D75C-1F40-95DE-9C4576D805FB}" type="presParOf" srcId="{24B0C7B8-DD1D-42E3-811D-696F076A331E}" destId="{64592CA7-CD4A-463F-AFD2-4B0B8187E9EC}" srcOrd="6" destOrd="0" presId="urn:microsoft.com/office/officeart/2005/8/layout/radial4"/>
    <dgm:cxn modelId="{ECEDFE48-D81A-F14F-BC28-641B2F2E67A2}" type="presParOf" srcId="{24B0C7B8-DD1D-42E3-811D-696F076A331E}" destId="{EE019A9E-F1CA-4412-BBD3-148078A1A7AD}" srcOrd="7" destOrd="0" presId="urn:microsoft.com/office/officeart/2005/8/layout/radial4"/>
    <dgm:cxn modelId="{BAEC57E7-BAED-DB49-9E36-CBE9D356C050}" type="presParOf" srcId="{24B0C7B8-DD1D-42E3-811D-696F076A331E}" destId="{326C23D7-E76B-4F16-820F-58841765CED8}"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C1C21-F3E8-4666-A11E-BC7EDD5759FB}">
      <dsp:nvSpPr>
        <dsp:cNvPr id="0" name=""/>
        <dsp:cNvSpPr/>
      </dsp:nvSpPr>
      <dsp:spPr>
        <a:xfrm>
          <a:off x="3031617" y="2403906"/>
          <a:ext cx="2242566" cy="224256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smtClean="0"/>
            <a:t>Behavior Change</a:t>
          </a:r>
          <a:endParaRPr lang="en-US" sz="2800" b="1" kern="1200" dirty="0" smtClean="0"/>
        </a:p>
      </dsp:txBody>
      <dsp:txXfrm>
        <a:off x="3360033" y="2732322"/>
        <a:ext cx="1585734" cy="1585734"/>
      </dsp:txXfrm>
    </dsp:sp>
    <dsp:sp modelId="{49DC8E6B-E957-4234-BEE0-175930A42088}">
      <dsp:nvSpPr>
        <dsp:cNvPr id="0" name=""/>
        <dsp:cNvSpPr/>
      </dsp:nvSpPr>
      <dsp:spPr>
        <a:xfrm rot="11700000">
          <a:off x="1276491" y="2666094"/>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678BB8-581D-4C6C-A1C3-6FE3E6EF9DBA}">
      <dsp:nvSpPr>
        <dsp:cNvPr id="0" name=""/>
        <dsp:cNvSpPr/>
      </dsp:nvSpPr>
      <dsp:spPr>
        <a:xfrm>
          <a:off x="240673" y="1910161"/>
          <a:ext cx="2130437" cy="17043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smtClean="0"/>
            <a:t>Tools from Social Sciences</a:t>
          </a:r>
          <a:endParaRPr lang="en-US" sz="3200" kern="1200" dirty="0"/>
        </a:p>
      </dsp:txBody>
      <dsp:txXfrm>
        <a:off x="290592" y="1960080"/>
        <a:ext cx="2030599" cy="1604512"/>
      </dsp:txXfrm>
    </dsp:sp>
    <dsp:sp modelId="{1D720811-958D-4FA7-AA83-7D2FACE56889}">
      <dsp:nvSpPr>
        <dsp:cNvPr id="0" name=""/>
        <dsp:cNvSpPr/>
      </dsp:nvSpPr>
      <dsp:spPr>
        <a:xfrm rot="14700000">
          <a:off x="2409059" y="1316352"/>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2FE1A0-5E0A-4870-8976-E63A6F3D3DC5}">
      <dsp:nvSpPr>
        <dsp:cNvPr id="0" name=""/>
        <dsp:cNvSpPr/>
      </dsp:nvSpPr>
      <dsp:spPr>
        <a:xfrm>
          <a:off x="1842039" y="1727"/>
          <a:ext cx="2130437" cy="1704350"/>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dirty="0" smtClean="0"/>
            <a:t>Remove Barriers</a:t>
          </a:r>
          <a:endParaRPr lang="en-US" sz="3200" kern="1200" dirty="0"/>
        </a:p>
      </dsp:txBody>
      <dsp:txXfrm>
        <a:off x="1891958" y="51646"/>
        <a:ext cx="2030599" cy="1604512"/>
      </dsp:txXfrm>
    </dsp:sp>
    <dsp:sp modelId="{F99CC503-8744-4067-BD1B-2F04A3E5B120}">
      <dsp:nvSpPr>
        <dsp:cNvPr id="0" name=""/>
        <dsp:cNvSpPr/>
      </dsp:nvSpPr>
      <dsp:spPr>
        <a:xfrm rot="17700000">
          <a:off x="4171022" y="1316352"/>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592CA7-CD4A-463F-AFD2-4B0B8187E9EC}">
      <dsp:nvSpPr>
        <dsp:cNvPr id="0" name=""/>
        <dsp:cNvSpPr/>
      </dsp:nvSpPr>
      <dsp:spPr>
        <a:xfrm>
          <a:off x="4333322" y="1727"/>
          <a:ext cx="2130437" cy="1704350"/>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dirty="0" smtClean="0"/>
            <a:t>Enhance Benefits</a:t>
          </a:r>
          <a:endParaRPr lang="en-US" sz="3200" kern="1200" dirty="0"/>
        </a:p>
      </dsp:txBody>
      <dsp:txXfrm>
        <a:off x="4383241" y="51646"/>
        <a:ext cx="2030599" cy="1604512"/>
      </dsp:txXfrm>
    </dsp:sp>
    <dsp:sp modelId="{EE019A9E-F1CA-4412-BBD3-148078A1A7AD}">
      <dsp:nvSpPr>
        <dsp:cNvPr id="0" name=""/>
        <dsp:cNvSpPr/>
      </dsp:nvSpPr>
      <dsp:spPr>
        <a:xfrm rot="20700000">
          <a:off x="5303591" y="2666094"/>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6C23D7-E76B-4F16-820F-58841765CED8}">
      <dsp:nvSpPr>
        <dsp:cNvPr id="0" name=""/>
        <dsp:cNvSpPr/>
      </dsp:nvSpPr>
      <dsp:spPr>
        <a:xfrm>
          <a:off x="5934688" y="1910161"/>
          <a:ext cx="2130437" cy="17043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smtClean="0"/>
            <a:t>Personal Contact</a:t>
          </a:r>
          <a:endParaRPr lang="en-US" sz="3200" kern="1200" dirty="0"/>
        </a:p>
      </dsp:txBody>
      <dsp:txXfrm>
        <a:off x="5984607" y="1960080"/>
        <a:ext cx="2030599" cy="1604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C1C21-F3E8-4666-A11E-BC7EDD5759FB}">
      <dsp:nvSpPr>
        <dsp:cNvPr id="0" name=""/>
        <dsp:cNvSpPr/>
      </dsp:nvSpPr>
      <dsp:spPr>
        <a:xfrm>
          <a:off x="3031617" y="2403906"/>
          <a:ext cx="2242566" cy="224256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smtClean="0"/>
            <a:t>Behavior Change</a:t>
          </a:r>
          <a:endParaRPr lang="en-US" sz="2800" b="1" kern="1200" dirty="0" smtClean="0"/>
        </a:p>
      </dsp:txBody>
      <dsp:txXfrm>
        <a:off x="3360033" y="2732322"/>
        <a:ext cx="1585734" cy="1585734"/>
      </dsp:txXfrm>
    </dsp:sp>
    <dsp:sp modelId="{49DC8E6B-E957-4234-BEE0-175930A42088}">
      <dsp:nvSpPr>
        <dsp:cNvPr id="0" name=""/>
        <dsp:cNvSpPr/>
      </dsp:nvSpPr>
      <dsp:spPr>
        <a:xfrm rot="11700000">
          <a:off x="1276491" y="2666094"/>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678BB8-581D-4C6C-A1C3-6FE3E6EF9DBA}">
      <dsp:nvSpPr>
        <dsp:cNvPr id="0" name=""/>
        <dsp:cNvSpPr/>
      </dsp:nvSpPr>
      <dsp:spPr>
        <a:xfrm>
          <a:off x="240673" y="1910161"/>
          <a:ext cx="2130437" cy="17043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dirty="0" smtClean="0"/>
            <a:t>Tools from Social Sciences</a:t>
          </a:r>
          <a:endParaRPr lang="en-US" sz="3200" kern="1200" dirty="0"/>
        </a:p>
      </dsp:txBody>
      <dsp:txXfrm>
        <a:off x="290592" y="1960080"/>
        <a:ext cx="2030599" cy="1604512"/>
      </dsp:txXfrm>
    </dsp:sp>
    <dsp:sp modelId="{1D720811-958D-4FA7-AA83-7D2FACE56889}">
      <dsp:nvSpPr>
        <dsp:cNvPr id="0" name=""/>
        <dsp:cNvSpPr/>
      </dsp:nvSpPr>
      <dsp:spPr>
        <a:xfrm rot="14700000">
          <a:off x="2409059" y="1316352"/>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2FE1A0-5E0A-4870-8976-E63A6F3D3DC5}">
      <dsp:nvSpPr>
        <dsp:cNvPr id="0" name=""/>
        <dsp:cNvSpPr/>
      </dsp:nvSpPr>
      <dsp:spPr>
        <a:xfrm>
          <a:off x="1842039" y="1727"/>
          <a:ext cx="2130437" cy="170435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dirty="0" smtClean="0"/>
            <a:t>Remove Barriers</a:t>
          </a:r>
          <a:endParaRPr lang="en-US" sz="3200" kern="1200" dirty="0"/>
        </a:p>
      </dsp:txBody>
      <dsp:txXfrm>
        <a:off x="1891958" y="51646"/>
        <a:ext cx="2030599" cy="1604512"/>
      </dsp:txXfrm>
    </dsp:sp>
    <dsp:sp modelId="{F99CC503-8744-4067-BD1B-2F04A3E5B120}">
      <dsp:nvSpPr>
        <dsp:cNvPr id="0" name=""/>
        <dsp:cNvSpPr/>
      </dsp:nvSpPr>
      <dsp:spPr>
        <a:xfrm rot="17700000">
          <a:off x="4171022" y="1316352"/>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592CA7-CD4A-463F-AFD2-4B0B8187E9EC}">
      <dsp:nvSpPr>
        <dsp:cNvPr id="0" name=""/>
        <dsp:cNvSpPr/>
      </dsp:nvSpPr>
      <dsp:spPr>
        <a:xfrm>
          <a:off x="4333322" y="1727"/>
          <a:ext cx="2130437" cy="170435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dirty="0" smtClean="0"/>
            <a:t>Enhance Benefits</a:t>
          </a:r>
          <a:endParaRPr lang="en-US" sz="3200" kern="1200" dirty="0"/>
        </a:p>
      </dsp:txBody>
      <dsp:txXfrm>
        <a:off x="4383241" y="51646"/>
        <a:ext cx="2030599" cy="1604512"/>
      </dsp:txXfrm>
    </dsp:sp>
    <dsp:sp modelId="{EE019A9E-F1CA-4412-BBD3-148078A1A7AD}">
      <dsp:nvSpPr>
        <dsp:cNvPr id="0" name=""/>
        <dsp:cNvSpPr/>
      </dsp:nvSpPr>
      <dsp:spPr>
        <a:xfrm rot="20700000">
          <a:off x="5303591" y="2666094"/>
          <a:ext cx="1725717" cy="639131"/>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6C23D7-E76B-4F16-820F-58841765CED8}">
      <dsp:nvSpPr>
        <dsp:cNvPr id="0" name=""/>
        <dsp:cNvSpPr/>
      </dsp:nvSpPr>
      <dsp:spPr>
        <a:xfrm>
          <a:off x="5934688" y="1910161"/>
          <a:ext cx="2130437" cy="170435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0">
            <a:lnSpc>
              <a:spcPct val="90000"/>
            </a:lnSpc>
            <a:spcBef>
              <a:spcPct val="0"/>
            </a:spcBef>
            <a:spcAft>
              <a:spcPct val="35000"/>
            </a:spcAft>
          </a:pPr>
          <a:r>
            <a:rPr lang="en-US" sz="3200" kern="1200" smtClean="0"/>
            <a:t>Personal Contact</a:t>
          </a:r>
          <a:endParaRPr lang="en-US" sz="3200" kern="1200" dirty="0"/>
        </a:p>
      </dsp:txBody>
      <dsp:txXfrm>
        <a:off x="5984607" y="1960080"/>
        <a:ext cx="2030599" cy="160451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478679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069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BC9A855-5A49-A24F-9A89-1627FF39B748}" type="slidenum">
              <a:rPr lang="en-US">
                <a:latin typeface="Arial" charset="0"/>
                <a:ea typeface="ＭＳ Ｐゴシック" charset="-128"/>
                <a:cs typeface="ＭＳ Ｐゴシック" charset="-128"/>
              </a:rPr>
              <a:pPr/>
              <a:t>15</a:t>
            </a:fld>
            <a:endParaRPr lang="en-US">
              <a:latin typeface="Arial" charset="0"/>
              <a:ea typeface="ＭＳ Ｐゴシック" charset="-128"/>
              <a:cs typeface="ＭＳ Ｐゴシック" charset="-128"/>
            </a:endParaRPr>
          </a:p>
        </p:txBody>
      </p:sp>
      <p:sp>
        <p:nvSpPr>
          <p:cNvPr id="39939" name="Slide Image Placeholder 1"/>
          <p:cNvSpPr>
            <a:spLocks noGrp="1" noRot="1" noChangeAspect="1" noTextEdit="1"/>
          </p:cNvSpPr>
          <p:nvPr>
            <p:ph type="sldImg"/>
          </p:nvPr>
        </p:nvSpPr>
        <p:spPr>
          <a:solidFill>
            <a:srgbClr val="FFFFFF"/>
          </a:solidFill>
          <a:ln/>
        </p:spPr>
      </p:sp>
      <p:sp>
        <p:nvSpPr>
          <p:cNvPr id="39940"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r>
              <a:rPr lang="en-US" dirty="0" smtClean="0">
                <a:latin typeface="Arial" charset="0"/>
                <a:ea typeface="ＭＳ Ｐゴシック" charset="-128"/>
                <a:cs typeface="ＭＳ Ｐゴシック" charset="-128"/>
              </a:rPr>
              <a:t>Other: </a:t>
            </a:r>
            <a:r>
              <a:rPr lang="en-US" sz="1200" b="0" i="0" u="none" strike="noStrike" kern="1200" cap="none" baseline="0" dirty="0" smtClean="0">
                <a:solidFill>
                  <a:schemeClr val="dk1"/>
                </a:solidFill>
                <a:latin typeface="Calibri"/>
                <a:ea typeface="Calibri"/>
                <a:cs typeface="Calibri"/>
                <a:sym typeface="Calibri"/>
              </a:rPr>
              <a:t> diapers, dog waste, fishing gear, clothing, and children’s toys.</a:t>
            </a:r>
            <a:endParaRPr lang="en-US" dirty="0">
              <a:latin typeface="Arial" charset="0"/>
              <a:ea typeface="ＭＳ Ｐゴシック" charset="-128"/>
              <a:cs typeface="ＭＳ Ｐゴシック" charset="-128"/>
            </a:endParaRPr>
          </a:p>
        </p:txBody>
      </p:sp>
      <p:sp>
        <p:nvSpPr>
          <p:cNvPr id="399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15454C10-F07D-FB45-81A1-4201FCC157D6}" type="slidenum">
              <a:rPr lang="en-US" sz="1200">
                <a:latin typeface="Calibri" charset="0"/>
              </a:rPr>
              <a:pPr algn="r" eaLnBrk="1" hangingPunct="1"/>
              <a:t>15</a:t>
            </a:fld>
            <a:endParaRPr lang="en-US" sz="1200">
              <a:latin typeface="Calibri" charset="0"/>
            </a:endParaRPr>
          </a:p>
        </p:txBody>
      </p:sp>
    </p:spTree>
    <p:extLst>
      <p:ext uri="{BB962C8B-B14F-4D97-AF65-F5344CB8AC3E}">
        <p14:creationId xmlns:p14="http://schemas.microsoft.com/office/powerpoint/2010/main" val="72115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D70B0B8-CBB0-1441-BA6D-75AFC385D259}" type="slidenum">
              <a:rPr lang="en-US">
                <a:latin typeface="Arial" charset="0"/>
                <a:ea typeface="ＭＳ Ｐゴシック" charset="-128"/>
                <a:cs typeface="ＭＳ Ｐゴシック" charset="-128"/>
              </a:rPr>
              <a:pPr/>
              <a:t>16</a:t>
            </a:fld>
            <a:endParaRPr lang="en-US">
              <a:latin typeface="Arial" charset="0"/>
              <a:ea typeface="ＭＳ Ｐゴシック" charset="-128"/>
              <a:cs typeface="ＭＳ Ｐゴシック" charset="-128"/>
            </a:endParaRPr>
          </a:p>
        </p:txBody>
      </p:sp>
      <p:sp>
        <p:nvSpPr>
          <p:cNvPr id="41987" name="Slide Image Placeholder 1"/>
          <p:cNvSpPr>
            <a:spLocks noGrp="1" noRot="1" noChangeAspect="1" noTextEdit="1"/>
          </p:cNvSpPr>
          <p:nvPr>
            <p:ph type="sldImg"/>
          </p:nvPr>
        </p:nvSpPr>
        <p:spPr>
          <a:solidFill>
            <a:srgbClr val="FFFFFF"/>
          </a:solidFill>
          <a:ln/>
        </p:spPr>
      </p:sp>
      <p:sp>
        <p:nvSpPr>
          <p:cNvPr id="41988"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a:latin typeface="Arial" charset="0"/>
              <a:ea typeface="ＭＳ Ｐゴシック" charset="-128"/>
              <a:cs typeface="ＭＳ Ｐゴシック" charset="-128"/>
            </a:endParaRPr>
          </a:p>
        </p:txBody>
      </p:sp>
      <p:sp>
        <p:nvSpPr>
          <p:cNvPr id="419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99E74B6F-DF9B-EB47-B611-A0D38639BC74}" type="slidenum">
              <a:rPr lang="en-US" sz="1200">
                <a:latin typeface="Calibri" charset="0"/>
              </a:rPr>
              <a:pPr algn="r" eaLnBrk="1" hangingPunct="1"/>
              <a:t>16</a:t>
            </a:fld>
            <a:endParaRPr lang="en-US" sz="1200">
              <a:latin typeface="Calibri" charset="0"/>
            </a:endParaRPr>
          </a:p>
        </p:txBody>
      </p:sp>
    </p:spTree>
    <p:extLst>
      <p:ext uri="{BB962C8B-B14F-4D97-AF65-F5344CB8AC3E}">
        <p14:creationId xmlns:p14="http://schemas.microsoft.com/office/powerpoint/2010/main" val="32028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392B482-4426-8C4E-9453-22D266114B16}" type="slidenum">
              <a:rPr lang="en-US">
                <a:latin typeface="Arial" charset="0"/>
                <a:ea typeface="ＭＳ Ｐゴシック" charset="-128"/>
                <a:cs typeface="ＭＳ Ｐゴシック" charset="-128"/>
              </a:rPr>
              <a:pPr/>
              <a:t>17</a:t>
            </a:fld>
            <a:endParaRPr lang="en-US">
              <a:latin typeface="Arial" charset="0"/>
              <a:ea typeface="ＭＳ Ｐゴシック" charset="-128"/>
              <a:cs typeface="ＭＳ Ｐゴシック" charset="-128"/>
            </a:endParaRPr>
          </a:p>
        </p:txBody>
      </p:sp>
      <p:sp>
        <p:nvSpPr>
          <p:cNvPr id="44035" name="Slide Image Placeholder 1"/>
          <p:cNvSpPr>
            <a:spLocks noGrp="1" noRot="1" noChangeAspect="1" noTextEdit="1"/>
          </p:cNvSpPr>
          <p:nvPr>
            <p:ph type="sldImg"/>
          </p:nvPr>
        </p:nvSpPr>
        <p:spPr>
          <a:solidFill>
            <a:srgbClr val="FFFFFF"/>
          </a:solidFill>
          <a:ln/>
        </p:spPr>
      </p:sp>
      <p:sp>
        <p:nvSpPr>
          <p:cNvPr id="44036"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r>
              <a:rPr lang="en-US" sz="1200" b="0" i="0" u="none" strike="noStrike" kern="1200" cap="none" baseline="0" dirty="0" smtClean="0">
                <a:solidFill>
                  <a:schemeClr val="dk1"/>
                </a:solidFill>
                <a:latin typeface="Calibri"/>
                <a:ea typeface="Calibri"/>
                <a:cs typeface="Calibri"/>
                <a:sym typeface="Calibri"/>
              </a:rPr>
              <a:t>Other: pet waste, candy and other confections, matches and cigarette lighters, diapers, straws, chewing tobacco, and miscellaneous product packaging</a:t>
            </a:r>
          </a:p>
          <a:p>
            <a:r>
              <a:rPr lang="en-US" sz="1200" b="0" i="0" u="none" strike="noStrike" kern="1200" cap="none" baseline="0" dirty="0" smtClean="0">
                <a:solidFill>
                  <a:schemeClr val="dk1"/>
                </a:solidFill>
                <a:latin typeface="Calibri"/>
                <a:ea typeface="Calibri"/>
                <a:cs typeface="Calibri"/>
                <a:sym typeface="Calibri"/>
              </a:rPr>
              <a:t>like price tags, foil wrappers, and twist ties.</a:t>
            </a:r>
            <a:endParaRPr lang="en-US" dirty="0">
              <a:latin typeface="Arial" charset="0"/>
              <a:ea typeface="ＭＳ Ｐゴシック" charset="-128"/>
              <a:cs typeface="ＭＳ Ｐゴシック" charset="-128"/>
            </a:endParaRPr>
          </a:p>
        </p:txBody>
      </p:sp>
      <p:sp>
        <p:nvSpPr>
          <p:cNvPr id="440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973AD094-FF6B-6344-BB02-C920CC20E642}" type="slidenum">
              <a:rPr lang="en-US" sz="1200">
                <a:latin typeface="Calibri" charset="0"/>
              </a:rPr>
              <a:pPr algn="r" eaLnBrk="1" hangingPunct="1"/>
              <a:t>17</a:t>
            </a:fld>
            <a:endParaRPr lang="en-US" sz="1200">
              <a:latin typeface="Calibri" charset="0"/>
            </a:endParaRPr>
          </a:p>
        </p:txBody>
      </p:sp>
    </p:spTree>
    <p:extLst>
      <p:ext uri="{BB962C8B-B14F-4D97-AF65-F5344CB8AC3E}">
        <p14:creationId xmlns:p14="http://schemas.microsoft.com/office/powerpoint/2010/main" val="1424054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FF01AE0-2A58-1640-9453-821B49A1DC1E}" type="slidenum">
              <a:rPr lang="en-US">
                <a:latin typeface="Arial" charset="0"/>
                <a:ea typeface="ＭＳ Ｐゴシック" charset="-128"/>
                <a:cs typeface="ＭＳ Ｐゴシック" charset="-128"/>
              </a:rPr>
              <a:pPr/>
              <a:t>18</a:t>
            </a:fld>
            <a:endParaRPr lang="en-US">
              <a:latin typeface="Arial" charset="0"/>
              <a:ea typeface="ＭＳ Ｐゴシック" charset="-128"/>
              <a:cs typeface="ＭＳ Ｐゴシック" charset="-128"/>
            </a:endParaRPr>
          </a:p>
        </p:txBody>
      </p:sp>
      <p:sp>
        <p:nvSpPr>
          <p:cNvPr id="46083" name="Slide Image Placeholder 1"/>
          <p:cNvSpPr>
            <a:spLocks noGrp="1" noRot="1" noChangeAspect="1" noTextEdit="1"/>
          </p:cNvSpPr>
          <p:nvPr>
            <p:ph type="sldImg"/>
          </p:nvPr>
        </p:nvSpPr>
        <p:spPr>
          <a:solidFill>
            <a:srgbClr val="FFFFFF"/>
          </a:solidFill>
          <a:ln/>
        </p:spPr>
      </p:sp>
      <p:sp>
        <p:nvSpPr>
          <p:cNvPr id="46084"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a:latin typeface="Arial" charset="0"/>
              <a:ea typeface="ＭＳ Ｐゴシック" charset="-128"/>
              <a:cs typeface="ＭＳ Ｐゴシック" charset="-128"/>
            </a:endParaRPr>
          </a:p>
        </p:txBody>
      </p:sp>
      <p:sp>
        <p:nvSpPr>
          <p:cNvPr id="460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1F95ECEE-93FB-6F43-88E3-2C5166174767}" type="slidenum">
              <a:rPr lang="en-US" sz="1200">
                <a:latin typeface="Calibri" charset="0"/>
              </a:rPr>
              <a:pPr algn="r" eaLnBrk="1" hangingPunct="1"/>
              <a:t>18</a:t>
            </a:fld>
            <a:endParaRPr lang="en-US" sz="1200">
              <a:latin typeface="Calibri" charset="0"/>
            </a:endParaRPr>
          </a:p>
        </p:txBody>
      </p:sp>
    </p:spTree>
    <p:extLst>
      <p:ext uri="{BB962C8B-B14F-4D97-AF65-F5344CB8AC3E}">
        <p14:creationId xmlns:p14="http://schemas.microsoft.com/office/powerpoint/2010/main" val="37039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1B620F4-23B2-F948-BD5E-08E5994269FD}" type="slidenum">
              <a:rPr lang="en-US">
                <a:latin typeface="Arial" charset="0"/>
                <a:ea typeface="ＭＳ Ｐゴシック" charset="-128"/>
                <a:cs typeface="ＭＳ Ｐゴシック" charset="-128"/>
              </a:rPr>
              <a:pPr/>
              <a:t>19</a:t>
            </a:fld>
            <a:endParaRPr lang="en-US">
              <a:latin typeface="Arial" charset="0"/>
              <a:ea typeface="ＭＳ Ｐゴシック" charset="-128"/>
              <a:cs typeface="ＭＳ Ｐゴシック" charset="-128"/>
            </a:endParaRPr>
          </a:p>
        </p:txBody>
      </p:sp>
      <p:sp>
        <p:nvSpPr>
          <p:cNvPr id="48131" name="Slide Image Placeholder 1"/>
          <p:cNvSpPr>
            <a:spLocks noGrp="1" noRot="1" noChangeAspect="1" noTextEdit="1"/>
          </p:cNvSpPr>
          <p:nvPr>
            <p:ph type="sldImg"/>
          </p:nvPr>
        </p:nvSpPr>
        <p:spPr>
          <a:solidFill>
            <a:srgbClr val="FFFFFF"/>
          </a:solidFill>
          <a:ln/>
        </p:spPr>
      </p:sp>
      <p:sp>
        <p:nvSpPr>
          <p:cNvPr id="48132"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a:latin typeface="Arial" charset="0"/>
              <a:ea typeface="ＭＳ Ｐゴシック" charset="-128"/>
              <a:cs typeface="ＭＳ Ｐゴシック" charset="-128"/>
            </a:endParaRPr>
          </a:p>
        </p:txBody>
      </p:sp>
      <p:sp>
        <p:nvSpPr>
          <p:cNvPr id="481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7973FCC0-F6CF-5C4C-9A73-E13066D9A627}" type="slidenum">
              <a:rPr lang="en-US" sz="1200">
                <a:latin typeface="Calibri" charset="0"/>
              </a:rPr>
              <a:pPr algn="r" eaLnBrk="1" hangingPunct="1"/>
              <a:t>19</a:t>
            </a:fld>
            <a:endParaRPr lang="en-US" sz="1200">
              <a:latin typeface="Calibri" charset="0"/>
            </a:endParaRPr>
          </a:p>
        </p:txBody>
      </p:sp>
    </p:spTree>
    <p:extLst>
      <p:ext uri="{BB962C8B-B14F-4D97-AF65-F5344CB8AC3E}">
        <p14:creationId xmlns:p14="http://schemas.microsoft.com/office/powerpoint/2010/main" val="189532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1B620F4-23B2-F948-BD5E-08E5994269FD}" type="slidenum">
              <a:rPr lang="en-US">
                <a:latin typeface="Arial" charset="0"/>
                <a:ea typeface="ＭＳ Ｐゴシック" charset="-128"/>
                <a:cs typeface="ＭＳ Ｐゴシック" charset="-128"/>
              </a:rPr>
              <a:pPr/>
              <a:t>20</a:t>
            </a:fld>
            <a:endParaRPr lang="en-US">
              <a:latin typeface="Arial" charset="0"/>
              <a:ea typeface="ＭＳ Ｐゴシック" charset="-128"/>
              <a:cs typeface="ＭＳ Ｐゴシック" charset="-128"/>
            </a:endParaRPr>
          </a:p>
        </p:txBody>
      </p:sp>
      <p:sp>
        <p:nvSpPr>
          <p:cNvPr id="48131" name="Slide Image Placeholder 1"/>
          <p:cNvSpPr>
            <a:spLocks noGrp="1" noRot="1" noChangeAspect="1" noTextEdit="1"/>
          </p:cNvSpPr>
          <p:nvPr>
            <p:ph type="sldImg"/>
          </p:nvPr>
        </p:nvSpPr>
        <p:spPr>
          <a:solidFill>
            <a:srgbClr val="FFFFFF"/>
          </a:solidFill>
          <a:ln/>
        </p:spPr>
      </p:sp>
      <p:sp>
        <p:nvSpPr>
          <p:cNvPr id="48132"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a:latin typeface="Arial" charset="0"/>
              <a:ea typeface="ＭＳ Ｐゴシック" charset="-128"/>
              <a:cs typeface="ＭＳ Ｐゴシック" charset="-128"/>
            </a:endParaRPr>
          </a:p>
        </p:txBody>
      </p:sp>
      <p:sp>
        <p:nvSpPr>
          <p:cNvPr id="481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7973FCC0-F6CF-5C4C-9A73-E13066D9A627}" type="slidenum">
              <a:rPr lang="en-US" sz="1200">
                <a:latin typeface="Calibri" charset="0"/>
              </a:rPr>
              <a:pPr algn="r" eaLnBrk="1" hangingPunct="1"/>
              <a:t>20</a:t>
            </a:fld>
            <a:endParaRPr lang="en-US" sz="1200">
              <a:latin typeface="Calibri" charset="0"/>
            </a:endParaRPr>
          </a:p>
        </p:txBody>
      </p:sp>
    </p:spTree>
    <p:extLst>
      <p:ext uri="{BB962C8B-B14F-4D97-AF65-F5344CB8AC3E}">
        <p14:creationId xmlns:p14="http://schemas.microsoft.com/office/powerpoint/2010/main" val="110712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69636" name="Slide Number Placeholder 3"/>
          <p:cNvSpPr>
            <a:spLocks noGrp="1"/>
          </p:cNvSpPr>
          <p:nvPr>
            <p:ph type="sldNum" sz="quarter" idx="5"/>
          </p:nvPr>
        </p:nvSpPr>
        <p:spPr>
          <a:noFill/>
        </p:spPr>
        <p:txBody>
          <a:bodyPr/>
          <a:lstStyle/>
          <a:p>
            <a:fld id="{B53A506C-125A-0247-9BE0-CEB65DFBF1EC}" type="slidenum">
              <a:rPr lang="en-US">
                <a:latin typeface="Arial" charset="0"/>
                <a:ea typeface="ＭＳ Ｐゴシック" charset="-128"/>
                <a:cs typeface="ＭＳ Ｐゴシック" charset="-128"/>
              </a:rPr>
              <a:pPr/>
              <a:t>21</a:t>
            </a:fld>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1952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Cleaning up littering without making changes in infrastructure will produce only short-term effects.</a:t>
            </a:r>
            <a:r>
              <a:rPr lang="en-US" dirty="0" smtClean="0">
                <a:latin typeface="Arial" charset="0"/>
                <a:ea typeface="ＭＳ Ｐゴシック" charset="-128"/>
                <a:cs typeface="ＭＳ Ｐゴシック" charset="-128"/>
              </a:rPr>
              <a:t> </a:t>
            </a:r>
          </a:p>
          <a:p>
            <a:pPr eaLnBrk="1" hangingPunct="1"/>
            <a:r>
              <a:rPr lang="en-US" dirty="0" smtClean="0">
                <a:latin typeface="Arial" charset="0"/>
                <a:ea typeface="ＭＳ Ｐゴシック" charset="-128"/>
                <a:cs typeface="ＭＳ Ｐゴシック" charset="-128"/>
              </a:rPr>
              <a:t>Norm activation</a:t>
            </a:r>
            <a:r>
              <a:rPr lang="en-US" baseline="0" dirty="0" smtClean="0">
                <a:latin typeface="Arial" charset="0"/>
                <a:ea typeface="ＭＳ Ｐゴシック" charset="-128"/>
                <a:cs typeface="ＭＳ Ｐゴシック" charset="-128"/>
              </a:rPr>
              <a:t> effect (Kaiser, 2009; Schultz, 2009). </a:t>
            </a:r>
            <a:endParaRPr lang="en-US" dirty="0">
              <a:latin typeface="Arial" charset="0"/>
              <a:ea typeface="ＭＳ Ｐゴシック" charset="-128"/>
              <a:cs typeface="ＭＳ Ｐゴシック" charset="-128"/>
            </a:endParaRPr>
          </a:p>
        </p:txBody>
      </p:sp>
      <p:sp>
        <p:nvSpPr>
          <p:cNvPr id="69636" name="Slide Number Placeholder 3"/>
          <p:cNvSpPr>
            <a:spLocks noGrp="1"/>
          </p:cNvSpPr>
          <p:nvPr>
            <p:ph type="sldNum" sz="quarter" idx="5"/>
          </p:nvPr>
        </p:nvSpPr>
        <p:spPr>
          <a:noFill/>
        </p:spPr>
        <p:txBody>
          <a:bodyPr/>
          <a:lstStyle/>
          <a:p>
            <a:fld id="{B53A506C-125A-0247-9BE0-CEB65DFBF1EC}" type="slidenum">
              <a:rPr lang="en-US">
                <a:latin typeface="Arial" charset="0"/>
                <a:ea typeface="ＭＳ Ｐゴシック" charset="-128"/>
                <a:cs typeface="ＭＳ Ｐゴシック" charset="-128"/>
              </a:rPr>
              <a:pPr/>
              <a:t>22</a:t>
            </a:fld>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67556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AE27E411-D5DC-BE46-9BE1-B2D14394B0A9}" type="slidenum">
              <a:rPr lang="en-US"/>
              <a:pPr/>
              <a:t>23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endParaRPr lang="nl-NL">
              <a:latin typeface="Arial" pitchFamily="-84" charset="0"/>
              <a:ea typeface="ＭＳ Ｐゴシック" pitchFamily="-84" charset="-128"/>
            </a:endParaRPr>
          </a:p>
        </p:txBody>
      </p:sp>
    </p:spTree>
    <p:extLst>
      <p:ext uri="{BB962C8B-B14F-4D97-AF65-F5344CB8AC3E}">
        <p14:creationId xmlns:p14="http://schemas.microsoft.com/office/powerpoint/2010/main" val="6655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D171863-13D0-0143-BD8C-3FCEF8964C65}" type="slidenum">
              <a:rPr lang="en-US"/>
              <a:pPr/>
              <a:t>24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nl-NL">
              <a:latin typeface="Arial" pitchFamily="-84" charset="0"/>
              <a:ea typeface="ＭＳ Ｐゴシック" pitchFamily="-84" charset="-128"/>
            </a:endParaRPr>
          </a:p>
        </p:txBody>
      </p:sp>
    </p:spTree>
    <p:extLst>
      <p:ext uri="{BB962C8B-B14F-4D97-AF65-F5344CB8AC3E}">
        <p14:creationId xmlns:p14="http://schemas.microsoft.com/office/powerpoint/2010/main" val="18657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EE97F95-15EE-BB4B-A39A-F7595665599B}" type="slidenum">
              <a:rPr lang="en-US">
                <a:latin typeface="Arial" charset="0"/>
                <a:ea typeface="ＭＳ Ｐゴシック" charset="-128"/>
                <a:cs typeface="ＭＳ Ｐゴシック" charset="-128"/>
              </a:rPr>
              <a:pPr/>
              <a:t>3</a:t>
            </a:fld>
            <a:endParaRPr lang="en-US">
              <a:latin typeface="Arial" charset="0"/>
              <a:ea typeface="ＭＳ Ｐゴシック" charset="-128"/>
              <a:cs typeface="ＭＳ Ｐゴシック"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228600" indent="-228600" eaLnBrk="1" hangingPunct="1">
              <a:buFontTx/>
              <a:buNone/>
            </a:pP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03282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Cleaning up littering without making changes in infrastructure will produce only short-term effects. </a:t>
            </a:r>
          </a:p>
        </p:txBody>
      </p:sp>
      <p:sp>
        <p:nvSpPr>
          <p:cNvPr id="71684" name="Slide Number Placeholder 3"/>
          <p:cNvSpPr>
            <a:spLocks noGrp="1"/>
          </p:cNvSpPr>
          <p:nvPr>
            <p:ph type="sldNum" sz="quarter" idx="5"/>
          </p:nvPr>
        </p:nvSpPr>
        <p:spPr>
          <a:noFill/>
        </p:spPr>
        <p:txBody>
          <a:bodyPr/>
          <a:lstStyle/>
          <a:p>
            <a:fld id="{496800C1-5402-D341-8621-A73CDAC6A088}" type="slidenum">
              <a:rPr lang="en-US">
                <a:latin typeface="Arial" charset="0"/>
                <a:ea typeface="ＭＳ Ｐゴシック" charset="-128"/>
                <a:cs typeface="ＭＳ Ｐゴシック" charset="-128"/>
              </a:rPr>
              <a:pPr/>
              <a:t>25</a:t>
            </a:fld>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5455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Cleaning up littering without making changes in infrastructure will produce only short-term effects.</a:t>
            </a:r>
            <a:r>
              <a:rPr lang="en-US" dirty="0" smtClean="0">
                <a:latin typeface="Arial" charset="0"/>
                <a:ea typeface="ＭＳ Ｐゴシック" charset="-128"/>
                <a:cs typeface="ＭＳ Ｐゴシック" charset="-128"/>
              </a:rPr>
              <a:t> What to avoid: messages</a:t>
            </a:r>
            <a:r>
              <a:rPr lang="en-US" baseline="0" dirty="0" smtClean="0">
                <a:latin typeface="Arial" charset="0"/>
                <a:ea typeface="ＭＳ Ｐゴシック" charset="-128"/>
                <a:cs typeface="ＭＳ Ｐゴシック" charset="-128"/>
              </a:rPr>
              <a:t> about not littering in littered context. </a:t>
            </a:r>
            <a:endParaRPr lang="en-US" dirty="0">
              <a:latin typeface="Arial" charset="0"/>
              <a:ea typeface="ＭＳ Ｐゴシック" charset="-128"/>
              <a:cs typeface="ＭＳ Ｐゴシック" charset="-128"/>
            </a:endParaRPr>
          </a:p>
        </p:txBody>
      </p:sp>
      <p:sp>
        <p:nvSpPr>
          <p:cNvPr id="73732" name="Slide Number Placeholder 3"/>
          <p:cNvSpPr>
            <a:spLocks noGrp="1"/>
          </p:cNvSpPr>
          <p:nvPr>
            <p:ph type="sldNum" sz="quarter" idx="5"/>
          </p:nvPr>
        </p:nvSpPr>
        <p:spPr>
          <a:noFill/>
        </p:spPr>
        <p:txBody>
          <a:bodyPr/>
          <a:lstStyle/>
          <a:p>
            <a:fld id="{6EC5BEE8-1B72-9441-B8D5-BB38D6D99FB1}" type="slidenum">
              <a:rPr lang="en-US">
                <a:latin typeface="Arial" charset="0"/>
                <a:ea typeface="ＭＳ Ｐゴシック" charset="-128"/>
                <a:cs typeface="ＭＳ Ｐゴシック" charset="-128"/>
              </a:rPr>
              <a:pPr/>
              <a:t>29</a:t>
            </a:fld>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27414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Cleaning up littering without making changes in infrastructure will produce only short-term effects.</a:t>
            </a:r>
            <a:r>
              <a:rPr lang="en-US" dirty="0" smtClean="0">
                <a:latin typeface="Arial" charset="0"/>
                <a:ea typeface="ＭＳ Ｐゴシック" charset="-128"/>
                <a:cs typeface="ＭＳ Ｐゴシック" charset="-128"/>
              </a:rPr>
              <a:t> What to avoid: messages</a:t>
            </a:r>
            <a:r>
              <a:rPr lang="en-US" baseline="0" dirty="0" smtClean="0">
                <a:latin typeface="Arial" charset="0"/>
                <a:ea typeface="ＭＳ Ｐゴシック" charset="-128"/>
                <a:cs typeface="ＭＳ Ｐゴシック" charset="-128"/>
              </a:rPr>
              <a:t> about not littering in littered context. </a:t>
            </a:r>
            <a:endParaRPr lang="en-US" dirty="0">
              <a:latin typeface="Arial" charset="0"/>
              <a:ea typeface="ＭＳ Ｐゴシック" charset="-128"/>
              <a:cs typeface="ＭＳ Ｐゴシック" charset="-128"/>
            </a:endParaRPr>
          </a:p>
        </p:txBody>
      </p:sp>
      <p:sp>
        <p:nvSpPr>
          <p:cNvPr id="73732" name="Slide Number Placeholder 3"/>
          <p:cNvSpPr>
            <a:spLocks noGrp="1"/>
          </p:cNvSpPr>
          <p:nvPr>
            <p:ph type="sldNum" sz="quarter" idx="5"/>
          </p:nvPr>
        </p:nvSpPr>
        <p:spPr>
          <a:noFill/>
        </p:spPr>
        <p:txBody>
          <a:bodyPr/>
          <a:lstStyle/>
          <a:p>
            <a:fld id="{6EC5BEE8-1B72-9441-B8D5-BB38D6D99FB1}" type="slidenum">
              <a:rPr lang="en-US">
                <a:latin typeface="Arial" charset="0"/>
                <a:ea typeface="ＭＳ Ｐゴシック" charset="-128"/>
                <a:cs typeface="ＭＳ Ｐゴシック" charset="-128"/>
              </a:rPr>
              <a:pPr/>
              <a:t>30</a:t>
            </a:fld>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40396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55B8F58-F9B8-AB4F-9FC2-D0271E3674E3}" type="slidenum">
              <a:rPr lang="en-US">
                <a:latin typeface="Times New Roman" charset="0"/>
                <a:ea typeface="ＭＳ Ｐゴシック" charset="-128"/>
                <a:cs typeface="ＭＳ Ｐゴシック" charset="-128"/>
              </a:rPr>
              <a:pPr/>
              <a:t>31</a:t>
            </a:fld>
            <a:endParaRPr lang="en-US">
              <a:latin typeface="Times New Roman" charset="0"/>
              <a:ea typeface="ＭＳ Ｐゴシック" charset="-128"/>
              <a:cs typeface="ＭＳ Ｐゴシック" charset="-128"/>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092993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FD4F8F9-B102-A941-AF46-3849B79EAF02}" type="slidenum">
              <a:rPr lang="en-US">
                <a:latin typeface="Arial" charset="0"/>
                <a:ea typeface="ＭＳ Ｐゴシック" charset="-128"/>
                <a:cs typeface="ＭＳ Ｐゴシック" charset="-128"/>
              </a:rPr>
              <a:pPr/>
              <a:t>32</a:t>
            </a:fld>
            <a:endParaRPr lang="en-US">
              <a:latin typeface="Arial" charset="0"/>
              <a:ea typeface="ＭＳ Ｐゴシック" charset="-128"/>
              <a:cs typeface="ＭＳ Ｐゴシック" charset="-128"/>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6067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Get the Facts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the needs for your community. Interview field professionals and interested stakeholders, conduct surveys, focus groups, literature reviews, and gather data through third-party research. Then assemble all the data to help target an approach to individual and community change.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 Involve the People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Identify the people who have the most influence over the identified target areas. Let them know what you would like to do. Determine how it can match their interests, and capitalize on that to develop the program. Let them involve people they know or with whom they work. The volunteer network will spread. Delegation is the key.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 Develop a Plan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 leadership and other key individuals agree, develop a plan of action. The plan should address the who, what, where, when and why. Identify applicable tools, contacts, and resources, including those provided by KAB.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 Focus on 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goal is to achieve measurable community improvement results. Focus on results that show a change in behavior such less litter, a reduction in graffiti vandalism, increased recycling, etc. Results may also be shown through number of volunteers, trees planted, or bags of litter collected. Identify and focus on all results.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Provide Positive Reinforcement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motivate individuals to sustain environmental and quality-of-life changes in the community, provide regular feedback. Communicate specific and targeted results to neighborhoods, the business community, and residents. Involve the media, when appropriate, in sharing positive results more broadly. Give all volunteers and supporters of your organization appropriate recognition. People must feel positive about their efforts if they are to sustain their interest. </a:t>
            </a:r>
          </a:p>
          <a:p>
            <a:endParaRPr lang="en-US" dirty="0"/>
          </a:p>
        </p:txBody>
      </p:sp>
      <p:sp>
        <p:nvSpPr>
          <p:cNvPr id="4" name="Slide Number Placeholder 3"/>
          <p:cNvSpPr>
            <a:spLocks noGrp="1"/>
          </p:cNvSpPr>
          <p:nvPr>
            <p:ph type="sldNum" sz="quarter" idx="10"/>
          </p:nvPr>
        </p:nvSpPr>
        <p:spPr/>
        <p:txBody>
          <a:bodyPr/>
          <a:lstStyle/>
          <a:p>
            <a:fld id="{6083B4A3-29C7-4024-AF82-C5D6FD94BB8D}" type="slidenum">
              <a:rPr lang="en-US" smtClean="0"/>
              <a:pPr/>
              <a:t>34</a:t>
            </a:fld>
            <a:endParaRPr lang="en-US" dirty="0"/>
          </a:p>
        </p:txBody>
      </p:sp>
    </p:spTree>
    <p:extLst>
      <p:ext uri="{BB962C8B-B14F-4D97-AF65-F5344CB8AC3E}">
        <p14:creationId xmlns:p14="http://schemas.microsoft.com/office/powerpoint/2010/main" val="1735765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6C228F-72D2-A84B-ACCC-7B16F9A64E7B}" type="slidenum">
              <a:rPr lang="en-US" sz="1200"/>
              <a:pPr eaLnBrk="1" hangingPunct="1"/>
              <a:t>38</a:t>
            </a:fld>
            <a:endParaRPr lang="en-US"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08858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AE05D0-8C0D-5E43-95F7-AEBFDEFFE261}" type="slidenum">
              <a:rPr lang="en-US" sz="1200"/>
              <a:pPr eaLnBrk="1" hangingPunct="1"/>
              <a:t>39</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3920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EE97F95-15EE-BB4B-A39A-F7595665599B}" type="slidenum">
              <a:rPr lang="en-US">
                <a:latin typeface="Arial" charset="0"/>
                <a:ea typeface="ＭＳ Ｐゴシック" charset="-128"/>
                <a:cs typeface="ＭＳ Ｐゴシック" charset="-128"/>
              </a:rPr>
              <a:pPr/>
              <a:t>4</a:t>
            </a:fld>
            <a:endParaRPr lang="en-US">
              <a:latin typeface="Arial" charset="0"/>
              <a:ea typeface="ＭＳ Ｐゴシック" charset="-128"/>
              <a:cs typeface="ＭＳ Ｐゴシック"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228600" indent="-228600" eaLnBrk="1" hangingPunct="1">
              <a:buFontTx/>
              <a:buNone/>
            </a:pP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9393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EE97F95-15EE-BB4B-A39A-F7595665599B}" type="slidenum">
              <a:rPr lang="en-US">
                <a:latin typeface="Arial" charset="0"/>
                <a:ea typeface="ＭＳ Ｐゴシック" charset="-128"/>
                <a:cs typeface="ＭＳ Ｐゴシック" charset="-128"/>
              </a:rPr>
              <a:pPr/>
              <a:t>5</a:t>
            </a:fld>
            <a:endParaRPr lang="en-US">
              <a:latin typeface="Arial" charset="0"/>
              <a:ea typeface="ＭＳ Ｐゴシック" charset="-128"/>
              <a:cs typeface="ＭＳ Ｐゴシック"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228600" indent="-228600" eaLnBrk="1" hangingPunct="1">
              <a:buFontTx/>
              <a:buNone/>
            </a:pPr>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9971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D49F88-68D3-544C-958F-A5F34FCACD47}" type="slidenum">
              <a:rPr lang="en-US">
                <a:latin typeface="Arial" charset="0"/>
                <a:ea typeface="ＭＳ Ｐゴシック" charset="-128"/>
                <a:cs typeface="ＭＳ Ｐゴシック" charset="-128"/>
              </a:rPr>
              <a:pPr/>
              <a:t>8</a:t>
            </a:fld>
            <a:endParaRPr lang="en-US">
              <a:latin typeface="Arial" charset="0"/>
              <a:ea typeface="ＭＳ Ｐゴシック" charset="-128"/>
              <a:cs typeface="ＭＳ Ｐゴシック" charset="-128"/>
            </a:endParaRPr>
          </a:p>
        </p:txBody>
      </p:sp>
      <p:sp>
        <p:nvSpPr>
          <p:cNvPr id="27651" name="Slide Image Placeholder 1"/>
          <p:cNvSpPr>
            <a:spLocks noGrp="1" noRot="1" noChangeAspect="1" noTextEdit="1"/>
          </p:cNvSpPr>
          <p:nvPr>
            <p:ph type="sldImg"/>
          </p:nvPr>
        </p:nvSpPr>
        <p:spPr>
          <a:solidFill>
            <a:srgbClr val="FFFFFF"/>
          </a:solidFill>
          <a:ln/>
        </p:spPr>
      </p:sp>
      <p:sp>
        <p:nvSpPr>
          <p:cNvPr id="27652"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a:latin typeface="Arial" charset="0"/>
              <a:ea typeface="ＭＳ Ｐゴシック" charset="-128"/>
              <a:cs typeface="ＭＳ Ｐゴシック" charset="-128"/>
            </a:endParaRPr>
          </a:p>
        </p:txBody>
      </p:sp>
      <p:sp>
        <p:nvSpPr>
          <p:cNvPr id="2765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CE3A6CB7-38D6-3744-A2B4-A187141235E3}" type="slidenum">
              <a:rPr lang="en-US" sz="1200">
                <a:latin typeface="Calibri" charset="0"/>
              </a:rPr>
              <a:pPr algn="r" eaLnBrk="1" hangingPunct="1"/>
              <a:t>8</a:t>
            </a:fld>
            <a:endParaRPr lang="en-US" sz="1200">
              <a:latin typeface="Calibri" charset="0"/>
            </a:endParaRPr>
          </a:p>
        </p:txBody>
      </p:sp>
    </p:spTree>
    <p:extLst>
      <p:ext uri="{BB962C8B-B14F-4D97-AF65-F5344CB8AC3E}">
        <p14:creationId xmlns:p14="http://schemas.microsoft.com/office/powerpoint/2010/main" val="109591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8B88F50-A5E6-F746-8109-D97923883F10}" type="slidenum">
              <a:rPr lang="en-US">
                <a:latin typeface="Arial" charset="0"/>
                <a:ea typeface="ＭＳ Ｐゴシック" charset="-128"/>
                <a:cs typeface="ＭＳ Ｐゴシック" charset="-128"/>
              </a:rPr>
              <a:pPr/>
              <a:t>9</a:t>
            </a:fld>
            <a:endParaRPr lang="en-US">
              <a:latin typeface="Arial" charset="0"/>
              <a:ea typeface="ＭＳ Ｐゴシック" charset="-128"/>
              <a:cs typeface="ＭＳ Ｐゴシック" charset="-128"/>
            </a:endParaRPr>
          </a:p>
        </p:txBody>
      </p:sp>
      <p:sp>
        <p:nvSpPr>
          <p:cNvPr id="29699" name="Slide Image Placeholder 1"/>
          <p:cNvSpPr>
            <a:spLocks noGrp="1" noRot="1" noChangeAspect="1" noTextEdit="1"/>
          </p:cNvSpPr>
          <p:nvPr>
            <p:ph type="sldImg"/>
          </p:nvPr>
        </p:nvSpPr>
        <p:spPr>
          <a:solidFill>
            <a:srgbClr val="FFFFFF"/>
          </a:solidFill>
          <a:ln/>
        </p:spPr>
      </p:sp>
      <p:sp>
        <p:nvSpPr>
          <p:cNvPr id="29700"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a:latin typeface="Arial" charset="0"/>
                <a:ea typeface="ＭＳ Ｐゴシック" charset="-128"/>
                <a:cs typeface="ＭＳ Ｐゴシック" charset="-128"/>
              </a:rPr>
              <a:t>Important: Types of locations predefined. So not a true random sample of all types of locations possible.</a:t>
            </a:r>
          </a:p>
        </p:txBody>
      </p:sp>
      <p:sp>
        <p:nvSpPr>
          <p:cNvPr id="2970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DE52CE5D-5D4A-D94D-85C1-C6D35C9DB233}" type="slidenum">
              <a:rPr lang="en-US" sz="1200">
                <a:latin typeface="Calibri" charset="0"/>
              </a:rPr>
              <a:pPr algn="r" eaLnBrk="1" hangingPunct="1"/>
              <a:t>9</a:t>
            </a:fld>
            <a:endParaRPr lang="en-US" sz="1200">
              <a:latin typeface="Calibri" charset="0"/>
            </a:endParaRPr>
          </a:p>
        </p:txBody>
      </p:sp>
    </p:spTree>
    <p:extLst>
      <p:ext uri="{BB962C8B-B14F-4D97-AF65-F5344CB8AC3E}">
        <p14:creationId xmlns:p14="http://schemas.microsoft.com/office/powerpoint/2010/main" val="8762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58DB516-DF46-9F45-BD47-CC39F5CD3010}" type="slidenum">
              <a:rPr lang="en-US">
                <a:latin typeface="Arial" charset="0"/>
                <a:ea typeface="ＭＳ Ｐゴシック" charset="-128"/>
                <a:cs typeface="ＭＳ Ｐゴシック" charset="-128"/>
              </a:rPr>
              <a:pPr/>
              <a:t>10</a:t>
            </a:fld>
            <a:endParaRPr lang="en-US">
              <a:latin typeface="Arial" charset="0"/>
              <a:ea typeface="ＭＳ Ｐゴシック" charset="-128"/>
              <a:cs typeface="ＭＳ Ｐゴシック" charset="-128"/>
            </a:endParaRPr>
          </a:p>
        </p:txBody>
      </p:sp>
      <p:sp>
        <p:nvSpPr>
          <p:cNvPr id="31747" name="Slide Image Placeholder 1"/>
          <p:cNvSpPr>
            <a:spLocks noGrp="1" noRot="1" noChangeAspect="1" noTextEdit="1"/>
          </p:cNvSpPr>
          <p:nvPr>
            <p:ph type="sldImg"/>
          </p:nvPr>
        </p:nvSpPr>
        <p:spPr>
          <a:solidFill>
            <a:srgbClr val="FFFFFF"/>
          </a:solidFill>
          <a:ln/>
        </p:spPr>
      </p:sp>
      <p:sp>
        <p:nvSpPr>
          <p:cNvPr id="31748"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a:latin typeface="Arial" charset="0"/>
                <a:ea typeface="ＭＳ Ｐゴシック" charset="-128"/>
                <a:cs typeface="ＭＳ Ｐゴシック" charset="-128"/>
              </a:rPr>
              <a:t>Important: Types of locations predefined. So not a true random sample of all types of locations possible.</a:t>
            </a:r>
          </a:p>
        </p:txBody>
      </p:sp>
      <p:sp>
        <p:nvSpPr>
          <p:cNvPr id="3174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16D188CC-5570-B34C-96B1-F36EAD5406F9}" type="slidenum">
              <a:rPr lang="en-US" sz="1200">
                <a:latin typeface="Calibri" charset="0"/>
              </a:rPr>
              <a:pPr algn="r" eaLnBrk="1" hangingPunct="1"/>
              <a:t>10</a:t>
            </a:fld>
            <a:endParaRPr lang="en-US" sz="1200">
              <a:latin typeface="Calibri" charset="0"/>
            </a:endParaRPr>
          </a:p>
        </p:txBody>
      </p:sp>
    </p:spTree>
    <p:extLst>
      <p:ext uri="{BB962C8B-B14F-4D97-AF65-F5344CB8AC3E}">
        <p14:creationId xmlns:p14="http://schemas.microsoft.com/office/powerpoint/2010/main" val="172161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F70D11C-249A-0F42-89B5-7640D7DBEC64}" type="slidenum">
              <a:rPr lang="en-US">
                <a:latin typeface="Arial" charset="0"/>
                <a:ea typeface="ＭＳ Ｐゴシック" charset="-128"/>
                <a:cs typeface="ＭＳ Ｐゴシック" charset="-128"/>
              </a:rPr>
              <a:pPr/>
              <a:t>13</a:t>
            </a:fld>
            <a:endParaRPr lang="en-US">
              <a:latin typeface="Arial" charset="0"/>
              <a:ea typeface="ＭＳ Ｐゴシック" charset="-128"/>
              <a:cs typeface="ＭＳ Ｐゴシック" charset="-128"/>
            </a:endParaRPr>
          </a:p>
        </p:txBody>
      </p:sp>
      <p:sp>
        <p:nvSpPr>
          <p:cNvPr id="35843" name="Slide Image Placeholder 1"/>
          <p:cNvSpPr>
            <a:spLocks noGrp="1" noRot="1" noChangeAspect="1" noTextEdit="1"/>
          </p:cNvSpPr>
          <p:nvPr>
            <p:ph type="sldImg"/>
          </p:nvPr>
        </p:nvSpPr>
        <p:spPr>
          <a:solidFill>
            <a:srgbClr val="FFFFFF"/>
          </a:solidFill>
          <a:ln/>
        </p:spPr>
      </p:sp>
      <p:sp>
        <p:nvSpPr>
          <p:cNvPr id="35844"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smtClean="0">
                <a:latin typeface="Arial" charset="0"/>
                <a:ea typeface="ＭＳ Ｐゴシック" charset="-128"/>
                <a:cs typeface="ＭＳ Ｐゴシック" charset="-128"/>
              </a:rPr>
              <a:t>Recycling cities: San Diego, Carlsbad, Williston</a:t>
            </a:r>
            <a:r>
              <a:rPr lang="en-US" baseline="0" dirty="0" smtClean="0">
                <a:latin typeface="Arial" charset="0"/>
                <a:ea typeface="ＭＳ Ｐゴシック" charset="-128"/>
                <a:cs typeface="ＭＳ Ｐゴシック" charset="-128"/>
              </a:rPr>
              <a:t> VT, Burlington VT, Fox River Grove IL, Elgin IL, </a:t>
            </a:r>
            <a:r>
              <a:rPr lang="en-US" baseline="0" dirty="0" err="1" smtClean="0">
                <a:latin typeface="Arial" charset="0"/>
                <a:ea typeface="ＭＳ Ｐゴシック" charset="-128"/>
                <a:cs typeface="ＭＳ Ｐゴシック" charset="-128"/>
              </a:rPr>
              <a:t>Albequerque</a:t>
            </a:r>
            <a:r>
              <a:rPr lang="en-US" baseline="0" dirty="0" smtClean="0">
                <a:latin typeface="Arial" charset="0"/>
                <a:ea typeface="ＭＳ Ｐゴシック" charset="-128"/>
                <a:cs typeface="ＭＳ Ｐゴシック" charset="-128"/>
              </a:rPr>
              <a:t> NM. </a:t>
            </a:r>
            <a:endParaRPr lang="en-US" dirty="0">
              <a:latin typeface="Arial" charset="0"/>
              <a:ea typeface="ＭＳ Ｐゴシック" charset="-128"/>
              <a:cs typeface="ＭＳ Ｐゴシック" charset="-128"/>
            </a:endParaRPr>
          </a:p>
        </p:txBody>
      </p:sp>
      <p:sp>
        <p:nvSpPr>
          <p:cNvPr id="358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87815074-8E6C-424A-AFC4-B7ECC66ACBD5}" type="slidenum">
              <a:rPr lang="en-US" sz="1200">
                <a:latin typeface="Calibri" charset="0"/>
              </a:rPr>
              <a:pPr algn="r" eaLnBrk="1" hangingPunct="1"/>
              <a:t>13</a:t>
            </a:fld>
            <a:endParaRPr lang="en-US" sz="1200">
              <a:latin typeface="Calibri" charset="0"/>
            </a:endParaRPr>
          </a:p>
        </p:txBody>
      </p:sp>
    </p:spTree>
    <p:extLst>
      <p:ext uri="{BB962C8B-B14F-4D97-AF65-F5344CB8AC3E}">
        <p14:creationId xmlns:p14="http://schemas.microsoft.com/office/powerpoint/2010/main" val="213932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E4FC4A2-5E94-B246-B295-D3833B218204}" type="slidenum">
              <a:rPr lang="en-US">
                <a:latin typeface="Arial" charset="0"/>
                <a:ea typeface="ＭＳ Ｐゴシック" charset="-128"/>
                <a:cs typeface="ＭＳ Ｐゴシック" charset="-128"/>
              </a:rPr>
              <a:pPr/>
              <a:t>14</a:t>
            </a:fld>
            <a:endParaRPr lang="en-US">
              <a:latin typeface="Arial" charset="0"/>
              <a:ea typeface="ＭＳ Ｐゴシック" charset="-128"/>
              <a:cs typeface="ＭＳ Ｐゴシック" charset="-128"/>
            </a:endParaRPr>
          </a:p>
        </p:txBody>
      </p:sp>
      <p:sp>
        <p:nvSpPr>
          <p:cNvPr id="37891" name="Slide Image Placeholder 1"/>
          <p:cNvSpPr>
            <a:spLocks noGrp="1" noRot="1" noChangeAspect="1" noTextEdit="1"/>
          </p:cNvSpPr>
          <p:nvPr>
            <p:ph type="sldImg"/>
          </p:nvPr>
        </p:nvSpPr>
        <p:spPr>
          <a:solidFill>
            <a:srgbClr val="FFFFFF"/>
          </a:solidFill>
          <a:ln/>
        </p:spPr>
      </p:sp>
      <p:sp>
        <p:nvSpPr>
          <p:cNvPr id="37892"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a:latin typeface="Arial" charset="0"/>
              <a:ea typeface="ＭＳ Ｐゴシック" charset="-128"/>
              <a:cs typeface="ＭＳ Ｐゴシック" charset="-128"/>
            </a:endParaRPr>
          </a:p>
        </p:txBody>
      </p:sp>
      <p:sp>
        <p:nvSpPr>
          <p:cNvPr id="3789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1" hangingPunct="1"/>
            <a:fld id="{707392FC-B551-2C4A-8D2C-16187267EDCC}" type="slidenum">
              <a:rPr lang="en-US" sz="1200">
                <a:latin typeface="Calibri" charset="0"/>
              </a:rPr>
              <a:pPr algn="r" eaLnBrk="1" hangingPunct="1"/>
              <a:t>14</a:t>
            </a:fld>
            <a:endParaRPr lang="en-US" sz="1200">
              <a:latin typeface="Calibri" charset="0"/>
            </a:endParaRPr>
          </a:p>
        </p:txBody>
      </p:sp>
    </p:spTree>
    <p:extLst>
      <p:ext uri="{BB962C8B-B14F-4D97-AF65-F5344CB8AC3E}">
        <p14:creationId xmlns:p14="http://schemas.microsoft.com/office/powerpoint/2010/main" val="27117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2"/>
        </a:solidFill>
        <a:effectLst/>
      </p:bgPr>
    </p:bg>
    <p:spTree>
      <p:nvGrpSpPr>
        <p:cNvPr id="1" name="Shape 17"/>
        <p:cNvGrpSpPr/>
        <p:nvPr/>
      </p:nvGrpSpPr>
      <p:grpSpPr>
        <a:xfrm>
          <a:off x="0" y="0"/>
          <a:ext cx="0" cy="0"/>
          <a:chOff x="0" y="0"/>
          <a:chExt cx="0" cy="0"/>
        </a:xfrm>
      </p:grpSpPr>
      <p:sp>
        <p:nvSpPr>
          <p:cNvPr id="18" name="Shape 18"/>
          <p:cNvSpPr/>
          <p:nvPr/>
        </p:nvSpPr>
        <p:spPr>
          <a:xfrm>
            <a:off x="0" y="5971032"/>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9" name="Shape 19"/>
          <p:cNvSpPr/>
          <p:nvPr/>
        </p:nvSpPr>
        <p:spPr>
          <a:xfrm>
            <a:off x="-9144" y="6053328"/>
            <a:ext cx="2249424"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0" name="Shape 20"/>
          <p:cNvSpPr/>
          <p:nvPr/>
        </p:nvSpPr>
        <p:spPr>
          <a:xfrm>
            <a:off x="2359151" y="6044183"/>
            <a:ext cx="6784847"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1" name="Shape 21"/>
          <p:cNvSpPr txBox="1">
            <a:spLocks noGrp="1"/>
          </p:cNvSpPr>
          <p:nvPr>
            <p:ph type="ctrTitle"/>
          </p:nvPr>
        </p:nvSpPr>
        <p:spPr>
          <a:xfrm>
            <a:off x="2362200" y="4038600"/>
            <a:ext cx="6476999" cy="1828800"/>
          </a:xfrm>
          <a:prstGeom prst="rect">
            <a:avLst/>
          </a:prstGeom>
          <a:noFill/>
          <a:ln>
            <a:noFill/>
          </a:ln>
        </p:spPr>
        <p:txBody>
          <a:bodyPr lIns="91425" tIns="91425" rIns="91425" bIns="91425" anchor="b" anchorCtr="0"/>
          <a:lstStyle>
            <a:lvl1pPr marL="0" marR="0" indent="0" algn="l" rtl="0">
              <a:spcBef>
                <a:spcPts val="0"/>
              </a:spcBef>
              <a:buClr>
                <a:schemeClr val="lt2"/>
              </a:buClr>
              <a:buFont typeface="Arial"/>
              <a:buNone/>
              <a:defRPr sz="4400" b="0" i="0" u="none" strike="noStrike" cap="none" baseline="0">
                <a:solidFill>
                  <a:schemeClr val="lt2"/>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2362200" y="6050037"/>
            <a:ext cx="6705599" cy="685799"/>
          </a:xfrm>
          <a:prstGeom prst="rect">
            <a:avLst/>
          </a:prstGeom>
          <a:noFill/>
          <a:ln>
            <a:noFill/>
          </a:ln>
        </p:spPr>
        <p:txBody>
          <a:bodyPr lIns="91425" tIns="91425" rIns="91425" bIns="91425" anchor="ctr" anchorCtr="0"/>
          <a:lstStyle>
            <a:lvl1pPr marL="0" marR="0" indent="0" algn="l" rtl="0">
              <a:spcBef>
                <a:spcPts val="700"/>
              </a:spcBef>
              <a:buClr>
                <a:schemeClr val="accent2"/>
              </a:buClr>
              <a:buFont typeface="Noto Symbol"/>
              <a:buNone/>
              <a:defRPr sz="2600" b="0" i="0" u="none" strike="noStrike" cap="none" baseline="0">
                <a:solidFill>
                  <a:srgbClr val="FFFFFF"/>
                </a:solidFill>
                <a:latin typeface="Arial"/>
                <a:ea typeface="Arial"/>
                <a:cs typeface="Arial"/>
                <a:sym typeface="Arial"/>
              </a:defRPr>
            </a:lvl1pPr>
            <a:lvl2pPr marL="457200" marR="0" indent="0" algn="ctr" rtl="0">
              <a:spcBef>
                <a:spcPts val="550"/>
              </a:spcBef>
              <a:buClr>
                <a:schemeClr val="accent1"/>
              </a:buClr>
              <a:buFont typeface="Noto Symbol"/>
              <a:buNone/>
              <a:defRPr sz="2600" b="0" i="0" u="none" strike="noStrike" cap="none" baseline="0">
                <a:solidFill>
                  <a:schemeClr val="lt1"/>
                </a:solidFill>
                <a:latin typeface="Arial"/>
                <a:ea typeface="Arial"/>
                <a:cs typeface="Arial"/>
                <a:sym typeface="Arial"/>
              </a:defRPr>
            </a:lvl2pPr>
            <a:lvl3pPr marL="914400" marR="0" indent="0" algn="ctr" rtl="0">
              <a:spcBef>
                <a:spcPts val="500"/>
              </a:spcBef>
              <a:buClr>
                <a:schemeClr val="accent2"/>
              </a:buClr>
              <a:buFont typeface="Noto Symbol"/>
              <a:buNone/>
              <a:defRPr sz="2300" b="0" i="0" u="none" strike="noStrike" cap="none" baseline="0">
                <a:solidFill>
                  <a:schemeClr val="lt1"/>
                </a:solidFill>
                <a:latin typeface="Arial"/>
                <a:ea typeface="Arial"/>
                <a:cs typeface="Arial"/>
                <a:sym typeface="Arial"/>
              </a:defRPr>
            </a:lvl3pPr>
            <a:lvl4pPr marL="1371600" marR="0" indent="0" algn="ctr" rtl="0">
              <a:spcBef>
                <a:spcPts val="400"/>
              </a:spcBef>
              <a:buClr>
                <a:schemeClr val="accent3"/>
              </a:buClr>
              <a:buFont typeface="Noto Symbol"/>
              <a:buNone/>
              <a:defRPr sz="2000" b="0" i="0" u="none" strike="noStrike" cap="none" baseline="0">
                <a:solidFill>
                  <a:schemeClr val="lt1"/>
                </a:solidFill>
                <a:latin typeface="Arial"/>
                <a:ea typeface="Arial"/>
                <a:cs typeface="Arial"/>
                <a:sym typeface="Arial"/>
              </a:defRPr>
            </a:lvl4pPr>
            <a:lvl5pPr marL="1828800" marR="0" indent="0" algn="ctr" rtl="0">
              <a:spcBef>
                <a:spcPts val="400"/>
              </a:spcBef>
              <a:buClr>
                <a:schemeClr val="accent4"/>
              </a:buClr>
              <a:buFont typeface="Noto Symbol"/>
              <a:buNone/>
              <a:defRPr sz="2000" b="0" i="0" u="none" strike="noStrike" cap="none" baseline="0">
                <a:solidFill>
                  <a:schemeClr val="lt1"/>
                </a:solidFill>
                <a:latin typeface="Arial"/>
                <a:ea typeface="Arial"/>
                <a:cs typeface="Arial"/>
                <a:sym typeface="Arial"/>
              </a:defRPr>
            </a:lvl5pPr>
            <a:lvl6pPr marL="2286000" marR="0" indent="0" algn="ctr" rtl="0">
              <a:spcBef>
                <a:spcPts val="360"/>
              </a:spcBef>
              <a:buClr>
                <a:schemeClr val="accent1"/>
              </a:buClr>
              <a:buFont typeface="Noto Symbol"/>
              <a:buNone/>
              <a:defRPr sz="1800" b="0" i="0" u="none" strike="noStrike" cap="none" baseline="0">
                <a:solidFill>
                  <a:schemeClr val="lt1"/>
                </a:solidFill>
                <a:latin typeface="Arial"/>
                <a:ea typeface="Arial"/>
                <a:cs typeface="Arial"/>
                <a:sym typeface="Arial"/>
              </a:defRPr>
            </a:lvl6pPr>
            <a:lvl7pPr marL="2743200" marR="0" indent="0" algn="ctr" rtl="0">
              <a:spcBef>
                <a:spcPts val="360"/>
              </a:spcBef>
              <a:buClr>
                <a:schemeClr val="accent2"/>
              </a:buClr>
              <a:buFont typeface="Noto Symbol"/>
              <a:buNone/>
              <a:defRPr sz="1800" b="0" i="0" u="none" strike="noStrike" cap="none" baseline="0">
                <a:solidFill>
                  <a:schemeClr val="lt1"/>
                </a:solidFill>
                <a:latin typeface="Arial"/>
                <a:ea typeface="Arial"/>
                <a:cs typeface="Arial"/>
                <a:sym typeface="Arial"/>
              </a:defRPr>
            </a:lvl7pPr>
            <a:lvl8pPr marL="3200400" marR="0" indent="0" algn="ctr" rtl="0">
              <a:spcBef>
                <a:spcPts val="360"/>
              </a:spcBef>
              <a:buClr>
                <a:schemeClr val="accent3"/>
              </a:buClr>
              <a:buFont typeface="Noto Symbol"/>
              <a:buNone/>
              <a:defRPr sz="1800" b="0" i="0" u="none" strike="noStrike" cap="none" baseline="0">
                <a:solidFill>
                  <a:schemeClr val="lt1"/>
                </a:solidFill>
                <a:latin typeface="Arial"/>
                <a:ea typeface="Arial"/>
                <a:cs typeface="Arial"/>
                <a:sym typeface="Arial"/>
              </a:defRPr>
            </a:lvl8pPr>
            <a:lvl9pPr marL="3657600" marR="0" indent="0" algn="ctr" rtl="0">
              <a:spcBef>
                <a:spcPts val="360"/>
              </a:spcBef>
              <a:buClr>
                <a:schemeClr val="accent4"/>
              </a:buClr>
              <a:buFont typeface="Noto Symbol"/>
              <a:buNone/>
              <a:defRPr sz="1800" b="0" i="0" u="none" strike="noStrike" cap="none" baseline="0">
                <a:solidFill>
                  <a:schemeClr val="lt1"/>
                </a:solidFill>
                <a:latin typeface="Arial"/>
                <a:ea typeface="Arial"/>
                <a:cs typeface="Arial"/>
                <a:sym typeface="Arial"/>
              </a:defRPr>
            </a:lvl9pPr>
          </a:lstStyle>
          <a:p>
            <a:endParaRPr/>
          </a:p>
        </p:txBody>
      </p:sp>
      <p:sp>
        <p:nvSpPr>
          <p:cNvPr id="23" name="Shape 23"/>
          <p:cNvSpPr txBox="1">
            <a:spLocks noGrp="1"/>
          </p:cNvSpPr>
          <p:nvPr>
            <p:ph type="dt" idx="10"/>
          </p:nvPr>
        </p:nvSpPr>
        <p:spPr>
          <a:xfrm>
            <a:off x="76200" y="6068698"/>
            <a:ext cx="2057400" cy="685799"/>
          </a:xfrm>
          <a:prstGeom prst="rect">
            <a:avLst/>
          </a:prstGeom>
          <a:noFill/>
          <a:ln>
            <a:noFill/>
          </a:ln>
        </p:spPr>
        <p:txBody>
          <a:bodyPr lIns="91425" tIns="91425" rIns="91425" bIns="91425" anchor="ctr" anchorCtr="0"/>
          <a:lstStyle>
            <a:lvl1pPr marL="0" marR="0" indent="0" algn="ctr" rtl="0">
              <a:spcBef>
                <a:spcPts val="0"/>
              </a:spcBef>
              <a:defRPr sz="2000" b="0" i="0" u="none" strike="noStrike" cap="none" baseline="0">
                <a:solidFill>
                  <a:srgbClr val="FFFFFF"/>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lt2"/>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001000" y="228600"/>
            <a:ext cx="838199" cy="381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chemeClr val="lt2"/>
                </a:solidFill>
                <a:latin typeface="Arial"/>
                <a:ea typeface="Arial"/>
                <a:cs typeface="Arial"/>
                <a:sym typeface="Arial"/>
              </a:rPr>
              <a:t>‹#›</a:t>
            </a:fld>
            <a:endParaRPr lang="en-US" sz="1400" b="1" i="0" u="none" strike="noStrike" cap="none" baseline="0">
              <a:solidFill>
                <a:schemeClr val="lt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ntent Slide">
    <p:spTree>
      <p:nvGrpSpPr>
        <p:cNvPr id="1" name=""/>
        <p:cNvGrpSpPr/>
        <p:nvPr/>
      </p:nvGrpSpPr>
      <p:grpSpPr>
        <a:xfrm>
          <a:off x="0" y="0"/>
          <a:ext cx="0" cy="0"/>
          <a:chOff x="0" y="0"/>
          <a:chExt cx="0" cy="0"/>
        </a:xfrm>
      </p:grpSpPr>
      <p:pic>
        <p:nvPicPr>
          <p:cNvPr id="7" name="Picture 6" descr="KAB_wordmark_red.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525" y="6472956"/>
            <a:ext cx="1000444" cy="265341"/>
          </a:xfrm>
          <a:prstGeom prst="rect">
            <a:avLst/>
          </a:prstGeom>
        </p:spPr>
      </p:pic>
      <p:sp>
        <p:nvSpPr>
          <p:cNvPr id="8" name="Rectangle 7"/>
          <p:cNvSpPr/>
          <p:nvPr userDrawn="1"/>
        </p:nvSpPr>
        <p:spPr>
          <a:xfrm>
            <a:off x="0" y="6153398"/>
            <a:ext cx="9173710" cy="185428"/>
          </a:xfrm>
          <a:prstGeom prst="rect">
            <a:avLst/>
          </a:prstGeom>
          <a:solidFill>
            <a:srgbClr val="233E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9" name="Text Placeholder 2"/>
          <p:cNvSpPr>
            <a:spLocks noGrp="1"/>
          </p:cNvSpPr>
          <p:nvPr>
            <p:ph idx="1"/>
          </p:nvPr>
        </p:nvSpPr>
        <p:spPr>
          <a:xfrm>
            <a:off x="453887" y="1417639"/>
            <a:ext cx="8236227" cy="4601629"/>
          </a:xfrm>
          <a:prstGeom prst="rect">
            <a:avLst/>
          </a:prstGeom>
        </p:spPr>
        <p:txBody>
          <a:bodyPr vert="horz" lIns="91440" tIns="45720" rIns="91440" bIns="45720" rtlCol="0">
            <a:normAutofit/>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b="-1"/>
          <a:stretch/>
        </p:blipFill>
        <p:spPr>
          <a:xfrm>
            <a:off x="-13253" y="-26503"/>
            <a:ext cx="9157253" cy="1444142"/>
          </a:xfrm>
          <a:prstGeom prst="rect">
            <a:avLst/>
          </a:prstGeom>
        </p:spPr>
      </p:pic>
      <p:sp>
        <p:nvSpPr>
          <p:cNvPr id="20" name="Title 19"/>
          <p:cNvSpPr>
            <a:spLocks noGrp="1"/>
          </p:cNvSpPr>
          <p:nvPr>
            <p:ph type="title"/>
          </p:nvPr>
        </p:nvSpPr>
        <p:spPr>
          <a:xfrm>
            <a:off x="457200" y="-26503"/>
            <a:ext cx="8229600" cy="1113181"/>
          </a:xfrm>
        </p:spPr>
        <p:txBody>
          <a:bodyPr>
            <a:normAutofit/>
          </a:bodyPr>
          <a:lstStyle>
            <a:lvl1pPr>
              <a:defRPr sz="36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5586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sz="4400">
                <a:solidFill>
                  <a:schemeClr val="dk2"/>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609600"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sz="2900">
                <a:solidFill>
                  <a:schemeClr val="dk1"/>
                </a:solidFill>
              </a:defRPr>
            </a:lvl1pPr>
            <a:lvl2pPr marL="640080" indent="-168910" algn="l" rtl="0">
              <a:spcBef>
                <a:spcPts val="550"/>
              </a:spcBef>
              <a:buClr>
                <a:schemeClr val="accent1"/>
              </a:buClr>
              <a:buFont typeface="Noto Symbol"/>
              <a:buChar char="⬜"/>
              <a:defRPr sz="2600">
                <a:solidFill>
                  <a:schemeClr val="dk1"/>
                </a:solidFill>
              </a:defRPr>
            </a:lvl2pPr>
            <a:lvl3pPr marL="914400" indent="-119062" algn="l" rtl="0">
              <a:spcBef>
                <a:spcPts val="500"/>
              </a:spcBef>
              <a:buClr>
                <a:schemeClr val="accent2"/>
              </a:buClr>
              <a:buFont typeface="Noto Symbol"/>
              <a:buChar char="■"/>
              <a:defRPr sz="2300">
                <a:solidFill>
                  <a:schemeClr val="dk1"/>
                </a:solidFill>
              </a:defRPr>
            </a:lvl3pPr>
            <a:lvl4pPr marL="1371600" indent="-133350" algn="l" rtl="0">
              <a:spcBef>
                <a:spcPts val="400"/>
              </a:spcBef>
              <a:buClr>
                <a:schemeClr val="accent3"/>
              </a:buClr>
              <a:buFont typeface="Noto Symbol"/>
              <a:buChar char="■"/>
              <a:defRPr sz="2000">
                <a:solidFill>
                  <a:schemeClr val="dk1"/>
                </a:solidFill>
              </a:defRPr>
            </a:lvl4pPr>
            <a:lvl5pPr marL="1828800" indent="-146050" algn="l" rtl="0">
              <a:spcBef>
                <a:spcPts val="400"/>
              </a:spcBef>
              <a:buClr>
                <a:schemeClr val="accent4"/>
              </a:buClr>
              <a:buFont typeface="Noto Symbol"/>
              <a:buChar char="■"/>
              <a:defRPr sz="2000">
                <a:solidFill>
                  <a:schemeClr val="dk1"/>
                </a:solidFill>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49" name="Shape 49"/>
          <p:cNvSpPr txBox="1">
            <a:spLocks noGrp="1"/>
          </p:cNvSpPr>
          <p:nvPr>
            <p:ph type="body" idx="2"/>
          </p:nvPr>
        </p:nvSpPr>
        <p:spPr>
          <a:xfrm>
            <a:off x="4844901"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sz="2900">
                <a:solidFill>
                  <a:schemeClr val="dk1"/>
                </a:solidFill>
              </a:defRPr>
            </a:lvl1pPr>
            <a:lvl2pPr marL="640080" indent="-168910" algn="l" rtl="0">
              <a:spcBef>
                <a:spcPts val="550"/>
              </a:spcBef>
              <a:buClr>
                <a:schemeClr val="accent1"/>
              </a:buClr>
              <a:buFont typeface="Noto Symbol"/>
              <a:buChar char="⬜"/>
              <a:defRPr sz="2600">
                <a:solidFill>
                  <a:schemeClr val="dk1"/>
                </a:solidFill>
              </a:defRPr>
            </a:lvl2pPr>
            <a:lvl3pPr marL="914400" indent="-119062" algn="l" rtl="0">
              <a:spcBef>
                <a:spcPts val="500"/>
              </a:spcBef>
              <a:buClr>
                <a:schemeClr val="accent2"/>
              </a:buClr>
              <a:buFont typeface="Noto Symbol"/>
              <a:buChar char="■"/>
              <a:defRPr sz="2300">
                <a:solidFill>
                  <a:schemeClr val="dk1"/>
                </a:solidFill>
              </a:defRPr>
            </a:lvl3pPr>
            <a:lvl4pPr marL="1371600" indent="-133350" algn="l" rtl="0">
              <a:spcBef>
                <a:spcPts val="400"/>
              </a:spcBef>
              <a:buClr>
                <a:schemeClr val="accent3"/>
              </a:buClr>
              <a:buFont typeface="Noto Symbol"/>
              <a:buChar char="■"/>
              <a:defRPr sz="2000">
                <a:solidFill>
                  <a:schemeClr val="dk1"/>
                </a:solidFill>
              </a:defRPr>
            </a:lvl4pPr>
            <a:lvl5pPr marL="1828800" indent="-146050" algn="l" rtl="0">
              <a:spcBef>
                <a:spcPts val="400"/>
              </a:spcBef>
              <a:buClr>
                <a:schemeClr val="accent4"/>
              </a:buClr>
              <a:buFont typeface="Noto Symbol"/>
              <a:buChar char="■"/>
              <a:defRPr sz="2000">
                <a:solidFill>
                  <a:schemeClr val="dk1"/>
                </a:solidFill>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50" name="Shape 50"/>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0" y="1272221"/>
            <a:ext cx="533399" cy="24447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t>‹#›</a:t>
            </a:fld>
            <a:endParaRPr lang="en-US" sz="1400" b="1" i="0" u="none" strike="noStrike" cap="none" baseline="0">
              <a:solidFill>
                <a:srgbClr val="FFFFFF"/>
              </a:solidFill>
              <a:latin typeface="Arial"/>
              <a:ea typeface="Arial"/>
              <a:cs typeface="Arial"/>
              <a:sym typeface="Arial"/>
            </a:endParaRPr>
          </a:p>
        </p:txBody>
      </p:sp>
      <p:sp>
        <p:nvSpPr>
          <p:cNvPr id="52" name="Shape 52"/>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533400" y="273050"/>
            <a:ext cx="8153399" cy="8699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609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sz="2900">
                <a:solidFill>
                  <a:schemeClr val="dk1"/>
                </a:solidFill>
              </a:defRPr>
            </a:lvl1pPr>
            <a:lvl2pPr marL="640080" indent="-168910" algn="l" rtl="0">
              <a:spcBef>
                <a:spcPts val="550"/>
              </a:spcBef>
              <a:buClr>
                <a:schemeClr val="accent1"/>
              </a:buClr>
              <a:buFont typeface="Noto Symbol"/>
              <a:buChar char="⬜"/>
              <a:defRPr sz="2600">
                <a:solidFill>
                  <a:schemeClr val="dk1"/>
                </a:solidFill>
              </a:defRPr>
            </a:lvl2pPr>
            <a:lvl3pPr marL="914400" indent="-119062" algn="l" rtl="0">
              <a:spcBef>
                <a:spcPts val="500"/>
              </a:spcBef>
              <a:buClr>
                <a:schemeClr val="accent2"/>
              </a:buClr>
              <a:buFont typeface="Noto Symbol"/>
              <a:buChar char="■"/>
              <a:defRPr sz="2300">
                <a:solidFill>
                  <a:schemeClr val="dk1"/>
                </a:solidFill>
              </a:defRPr>
            </a:lvl3pPr>
            <a:lvl4pPr marL="1371600" indent="-133350" algn="l" rtl="0">
              <a:spcBef>
                <a:spcPts val="400"/>
              </a:spcBef>
              <a:buClr>
                <a:schemeClr val="accent3"/>
              </a:buClr>
              <a:buFont typeface="Noto Symbol"/>
              <a:buChar char="■"/>
              <a:defRPr sz="2000">
                <a:solidFill>
                  <a:schemeClr val="dk1"/>
                </a:solidFill>
              </a:defRPr>
            </a:lvl4pPr>
            <a:lvl5pPr marL="1828800" indent="-146050" algn="l" rtl="0">
              <a:spcBef>
                <a:spcPts val="400"/>
              </a:spcBef>
              <a:buClr>
                <a:schemeClr val="accent4"/>
              </a:buClr>
              <a:buFont typeface="Noto Symbol"/>
              <a:buChar char="■"/>
              <a:defRPr sz="2000">
                <a:solidFill>
                  <a:schemeClr val="dk1"/>
                </a:solidFill>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56" name="Shape 56"/>
          <p:cNvSpPr txBox="1">
            <a:spLocks noGrp="1"/>
          </p:cNvSpPr>
          <p:nvPr>
            <p:ph type="body" idx="2"/>
          </p:nvPr>
        </p:nvSpPr>
        <p:spPr>
          <a:xfrm>
            <a:off x="4800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sz="2900">
                <a:solidFill>
                  <a:schemeClr val="dk1"/>
                </a:solidFill>
              </a:defRPr>
            </a:lvl1pPr>
            <a:lvl2pPr marL="640080" indent="-168910" algn="l" rtl="0">
              <a:spcBef>
                <a:spcPts val="550"/>
              </a:spcBef>
              <a:buClr>
                <a:schemeClr val="accent1"/>
              </a:buClr>
              <a:buFont typeface="Noto Symbol"/>
              <a:buChar char="⬜"/>
              <a:defRPr sz="2600">
                <a:solidFill>
                  <a:schemeClr val="dk1"/>
                </a:solidFill>
              </a:defRPr>
            </a:lvl2pPr>
            <a:lvl3pPr marL="914400" indent="-119062" algn="l" rtl="0">
              <a:spcBef>
                <a:spcPts val="500"/>
              </a:spcBef>
              <a:buClr>
                <a:schemeClr val="accent2"/>
              </a:buClr>
              <a:buFont typeface="Noto Symbol"/>
              <a:buChar char="■"/>
              <a:defRPr sz="2300">
                <a:solidFill>
                  <a:schemeClr val="dk1"/>
                </a:solidFill>
              </a:defRPr>
            </a:lvl3pPr>
            <a:lvl4pPr marL="1371600" indent="-133350" algn="l" rtl="0">
              <a:spcBef>
                <a:spcPts val="400"/>
              </a:spcBef>
              <a:buClr>
                <a:schemeClr val="accent3"/>
              </a:buClr>
              <a:buFont typeface="Noto Symbol"/>
              <a:buChar char="■"/>
              <a:defRPr sz="2000">
                <a:solidFill>
                  <a:schemeClr val="dk1"/>
                </a:solidFill>
              </a:defRPr>
            </a:lvl4pPr>
            <a:lvl5pPr marL="1828800" indent="-146050" algn="l" rtl="0">
              <a:spcBef>
                <a:spcPts val="400"/>
              </a:spcBef>
              <a:buClr>
                <a:schemeClr val="accent4"/>
              </a:buClr>
              <a:buFont typeface="Noto Symbol"/>
              <a:buChar char="■"/>
              <a:defRPr sz="2000">
                <a:solidFill>
                  <a:schemeClr val="dk1"/>
                </a:solidFill>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57" name="Shape 57"/>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0" y="1272221"/>
            <a:ext cx="533399" cy="24447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t>‹#›</a:t>
            </a:fld>
            <a:endParaRPr lang="en-US" sz="1400" b="1" i="0" u="none" strike="noStrike" cap="none" baseline="0">
              <a:solidFill>
                <a:srgbClr val="FFFFFF"/>
              </a:solidFill>
              <a:latin typeface="Arial"/>
              <a:ea typeface="Arial"/>
              <a:cs typeface="Arial"/>
              <a:sym typeface="Arial"/>
            </a:endParaRPr>
          </a:p>
        </p:txBody>
      </p:sp>
      <p:sp>
        <p:nvSpPr>
          <p:cNvPr id="59" name="Shape 59"/>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body" idx="3"/>
          </p:nvPr>
        </p:nvSpPr>
        <p:spPr>
          <a:xfrm>
            <a:off x="609600" y="1752600"/>
            <a:ext cx="3886200" cy="640079"/>
          </a:xfrm>
          <a:prstGeom prst="rect">
            <a:avLst/>
          </a:prstGeom>
          <a:solidFill>
            <a:schemeClr val="accent2"/>
          </a:solidFill>
          <a:ln>
            <a:noFill/>
          </a:ln>
        </p:spPr>
        <p:txBody>
          <a:bodyPr lIns="91425" tIns="91425" rIns="91425" bIns="91425" anchor="ctr" anchorCtr="0"/>
          <a:lstStyle>
            <a:lvl1pPr marL="0" indent="0" rtl="0">
              <a:spcBef>
                <a:spcPts val="0"/>
              </a:spcBef>
              <a:buClr>
                <a:srgbClr val="FFFFFF"/>
              </a:buClr>
              <a:buNone/>
              <a:defRPr sz="2000" b="1">
                <a:solidFill>
                  <a:srgbClr val="FFFFFF"/>
                </a:solidFill>
              </a:defRPr>
            </a:lvl1pPr>
            <a:lvl2pPr rtl="0">
              <a:spcBef>
                <a:spcPts val="0"/>
              </a:spcBef>
              <a:defRPr sz="2600">
                <a:solidFill>
                  <a:schemeClr val="dk1"/>
                </a:solidFill>
              </a:defRPr>
            </a:lvl2pPr>
            <a:lvl3pPr rtl="0">
              <a:spcBef>
                <a:spcPts val="0"/>
              </a:spcBef>
              <a:defRPr sz="2300">
                <a:solidFill>
                  <a:schemeClr val="dk1"/>
                </a:solidFill>
              </a:defRPr>
            </a:lvl3pPr>
            <a:lvl4pPr rtl="0">
              <a:spcBef>
                <a:spcPts val="0"/>
              </a:spcBef>
              <a:defRPr sz="2000">
                <a:solidFill>
                  <a:schemeClr val="dk1"/>
                </a:solidFill>
              </a:defRPr>
            </a:lvl4pPr>
            <a:lvl5pPr rtl="0">
              <a:spcBef>
                <a:spcPts val="0"/>
              </a:spcBef>
              <a:defRPr sz="2000">
                <a:solidFill>
                  <a:schemeClr val="dk1"/>
                </a:solidFill>
              </a:defRPr>
            </a:lvl5pPr>
            <a:lvl6pPr rtl="0">
              <a:spcBef>
                <a:spcPts val="0"/>
              </a:spcBef>
              <a:defRPr sz="1800" baseline="0">
                <a:solidFill>
                  <a:schemeClr val="dk1"/>
                </a:solidFill>
              </a:defRPr>
            </a:lvl6pPr>
            <a:lvl7pPr rtl="0">
              <a:spcBef>
                <a:spcPts val="0"/>
              </a:spcBef>
              <a:defRPr sz="1800" baseline="0">
                <a:solidFill>
                  <a:schemeClr val="dk1"/>
                </a:solidFill>
              </a:defRPr>
            </a:lvl7pPr>
            <a:lvl8pPr rtl="0">
              <a:spcBef>
                <a:spcPts val="0"/>
              </a:spcBef>
              <a:defRPr sz="1800" baseline="0">
                <a:solidFill>
                  <a:schemeClr val="dk1"/>
                </a:solidFill>
              </a:defRPr>
            </a:lvl8pPr>
            <a:lvl9pPr rtl="0">
              <a:spcBef>
                <a:spcPts val="0"/>
              </a:spcBef>
              <a:defRPr sz="1800" baseline="0">
                <a:solidFill>
                  <a:schemeClr val="dk1"/>
                </a:solidFill>
              </a:defRPr>
            </a:lvl9pPr>
          </a:lstStyle>
          <a:p>
            <a:endParaRPr/>
          </a:p>
        </p:txBody>
      </p:sp>
      <p:sp>
        <p:nvSpPr>
          <p:cNvPr id="61" name="Shape 61"/>
          <p:cNvSpPr txBox="1">
            <a:spLocks noGrp="1"/>
          </p:cNvSpPr>
          <p:nvPr>
            <p:ph type="body" idx="4"/>
          </p:nvPr>
        </p:nvSpPr>
        <p:spPr>
          <a:xfrm>
            <a:off x="4800600" y="1752600"/>
            <a:ext cx="3886200" cy="640079"/>
          </a:xfrm>
          <a:prstGeom prst="rect">
            <a:avLst/>
          </a:prstGeom>
          <a:solidFill>
            <a:schemeClr val="accent4"/>
          </a:solidFill>
          <a:ln>
            <a:noFill/>
          </a:ln>
        </p:spPr>
        <p:txBody>
          <a:bodyPr lIns="91425" tIns="91425" rIns="91425" bIns="91425" anchor="ctr" anchorCtr="0"/>
          <a:lstStyle>
            <a:lvl1pPr marL="0" indent="0" rtl="0">
              <a:spcBef>
                <a:spcPts val="0"/>
              </a:spcBef>
              <a:buClr>
                <a:srgbClr val="FFFFFF"/>
              </a:buClr>
              <a:buNone/>
              <a:defRPr sz="2000" b="1">
                <a:solidFill>
                  <a:srgbClr val="FFFFFF"/>
                </a:solidFill>
              </a:defRPr>
            </a:lvl1pPr>
            <a:lvl2pPr rtl="0">
              <a:spcBef>
                <a:spcPts val="0"/>
              </a:spcBef>
              <a:defRPr sz="2600">
                <a:solidFill>
                  <a:schemeClr val="dk1"/>
                </a:solidFill>
              </a:defRPr>
            </a:lvl2pPr>
            <a:lvl3pPr rtl="0">
              <a:spcBef>
                <a:spcPts val="0"/>
              </a:spcBef>
              <a:defRPr sz="2300">
                <a:solidFill>
                  <a:schemeClr val="dk1"/>
                </a:solidFill>
              </a:defRPr>
            </a:lvl3pPr>
            <a:lvl4pPr rtl="0">
              <a:spcBef>
                <a:spcPts val="0"/>
              </a:spcBef>
              <a:defRPr sz="2000">
                <a:solidFill>
                  <a:schemeClr val="dk1"/>
                </a:solidFill>
              </a:defRPr>
            </a:lvl4pPr>
            <a:lvl5pPr rtl="0">
              <a:spcBef>
                <a:spcPts val="0"/>
              </a:spcBef>
              <a:defRPr sz="2000">
                <a:solidFill>
                  <a:schemeClr val="dk1"/>
                </a:solidFill>
              </a:defRPr>
            </a:lvl5pPr>
            <a:lvl6pPr rtl="0">
              <a:spcBef>
                <a:spcPts val="0"/>
              </a:spcBef>
              <a:defRPr sz="1800" baseline="0">
                <a:solidFill>
                  <a:schemeClr val="dk1"/>
                </a:solidFill>
              </a:defRPr>
            </a:lvl6pPr>
            <a:lvl7pPr rtl="0">
              <a:spcBef>
                <a:spcPts val="0"/>
              </a:spcBef>
              <a:defRPr sz="1800" baseline="0">
                <a:solidFill>
                  <a:schemeClr val="dk1"/>
                </a:solidFill>
              </a:defRPr>
            </a:lvl7pPr>
            <a:lvl8pPr rtl="0">
              <a:spcBef>
                <a:spcPts val="0"/>
              </a:spcBef>
              <a:defRPr sz="1800" baseline="0">
                <a:solidFill>
                  <a:schemeClr val="dk1"/>
                </a:solidFill>
              </a:defRPr>
            </a:lvl8pPr>
            <a:lvl9pPr rtl="0">
              <a:spcBef>
                <a:spcPts val="0"/>
              </a:spcBef>
              <a:defRPr sz="1800" baseline="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0" y="6248400"/>
            <a:ext cx="533399" cy="381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chemeClr val="dk2"/>
                </a:solidFill>
                <a:latin typeface="Arial"/>
                <a:ea typeface="Arial"/>
                <a:cs typeface="Arial"/>
                <a:sym typeface="Arial"/>
              </a:rPr>
              <a:t>‹#›</a:t>
            </a:fld>
            <a:endParaRPr lang="en-US" sz="1400" b="1" i="0" u="none" strike="noStrike" cap="none" baseline="0">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09600" y="273050"/>
            <a:ext cx="8077199" cy="869949"/>
          </a:xfrm>
          <a:prstGeom prst="rect">
            <a:avLst/>
          </a:prstGeom>
          <a:noFill/>
          <a:ln>
            <a:noFill/>
          </a:ln>
        </p:spPr>
        <p:txBody>
          <a:bodyPr lIns="91425" tIns="91425" rIns="91425" bIns="91425" anchor="ctr" anchorCtr="0"/>
          <a:lstStyle>
            <a:lvl1pPr algn="l" rtl="0">
              <a:spcBef>
                <a:spcPts val="0"/>
              </a:spcBef>
              <a:buNone/>
              <a:defRPr sz="4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0" y="1272221"/>
            <a:ext cx="533399" cy="24447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t>‹#›</a:t>
            </a:fld>
            <a:endParaRPr lang="en-US" sz="1400" b="1" i="0" u="none" strike="noStrike" cap="none" baseline="0">
              <a:solidFill>
                <a:srgbClr val="FFFFFF"/>
              </a:solidFill>
              <a:latin typeface="Arial"/>
              <a:ea typeface="Arial"/>
              <a:cs typeface="Arial"/>
              <a:sym typeface="Arial"/>
            </a:endParaRPr>
          </a:p>
        </p:txBody>
      </p:sp>
      <p:sp>
        <p:nvSpPr>
          <p:cNvPr id="71" name="Shape 71"/>
          <p:cNvSpPr txBox="1">
            <a:spLocks noGrp="1"/>
          </p:cNvSpPr>
          <p:nvPr>
            <p:ph type="body" idx="1"/>
          </p:nvPr>
        </p:nvSpPr>
        <p:spPr>
          <a:xfrm>
            <a:off x="609600" y="1752600"/>
            <a:ext cx="1600199" cy="4343400"/>
          </a:xfrm>
          <a:prstGeom prst="rect">
            <a:avLst/>
          </a:prstGeom>
          <a:solidFill>
            <a:schemeClr val="accent2"/>
          </a:solidFill>
          <a:ln w="50800" cap="sq" cmpd="dbl">
            <a:solidFill>
              <a:schemeClr val="accent2"/>
            </a:solidFill>
            <a:prstDash val="solid"/>
            <a:miter/>
            <a:headEnd type="none" w="med" len="med"/>
            <a:tailEnd type="none" w="med" len="med"/>
          </a:ln>
        </p:spPr>
        <p:txBody>
          <a:bodyPr lIns="91425" tIns="91425" rIns="91425" bIns="91425" anchor="t" anchorCtr="0"/>
          <a:lstStyle>
            <a:lvl1pPr marL="0" indent="0" rtl="0">
              <a:spcBef>
                <a:spcPts val="0"/>
              </a:spcBef>
              <a:spcAft>
                <a:spcPts val="1000"/>
              </a:spcAft>
              <a:buNone/>
              <a:defRPr sz="1800">
                <a:solidFill>
                  <a:schemeClr val="lt1"/>
                </a:solidFill>
              </a:defRPr>
            </a:lvl1pPr>
            <a:lvl2pPr rtl="0">
              <a:spcBef>
                <a:spcPts val="0"/>
              </a:spcBef>
              <a:buNone/>
              <a:defRPr sz="1200">
                <a:solidFill>
                  <a:schemeClr val="lt1"/>
                </a:solidFill>
              </a:defRPr>
            </a:lvl2pPr>
            <a:lvl3pPr rtl="0">
              <a:spcBef>
                <a:spcPts val="0"/>
              </a:spcBef>
              <a:buNone/>
              <a:defRPr sz="1000">
                <a:solidFill>
                  <a:schemeClr val="lt1"/>
                </a:solidFill>
              </a:defRPr>
            </a:lvl3pPr>
            <a:lvl4pPr rtl="0">
              <a:spcBef>
                <a:spcPts val="0"/>
              </a:spcBef>
              <a:buNone/>
              <a:defRPr sz="900">
                <a:solidFill>
                  <a:schemeClr val="lt1"/>
                </a:solidFill>
              </a:defRPr>
            </a:lvl4pPr>
            <a:lvl5pPr rtl="0">
              <a:spcBef>
                <a:spcPts val="0"/>
              </a:spcBef>
              <a:buNone/>
              <a:defRPr sz="900">
                <a:solidFill>
                  <a:schemeClr val="lt1"/>
                </a:solidFill>
              </a:defRPr>
            </a:lvl5pPr>
            <a:lvl6pPr rtl="0">
              <a:spcBef>
                <a:spcPts val="0"/>
              </a:spcBef>
              <a:defRPr sz="1800" baseline="0">
                <a:solidFill>
                  <a:schemeClr val="dk1"/>
                </a:solidFill>
              </a:defRPr>
            </a:lvl6pPr>
            <a:lvl7pPr rtl="0">
              <a:spcBef>
                <a:spcPts val="0"/>
              </a:spcBef>
              <a:defRPr sz="1800" baseline="0">
                <a:solidFill>
                  <a:schemeClr val="dk1"/>
                </a:solidFill>
              </a:defRPr>
            </a:lvl7pPr>
            <a:lvl8pPr rtl="0">
              <a:spcBef>
                <a:spcPts val="0"/>
              </a:spcBef>
              <a:defRPr sz="1800" baseline="0">
                <a:solidFill>
                  <a:schemeClr val="dk1"/>
                </a:solidFill>
              </a:defRPr>
            </a:lvl8pPr>
            <a:lvl9pPr rtl="0">
              <a:spcBef>
                <a:spcPts val="0"/>
              </a:spcBef>
              <a:defRPr sz="1800" baseline="0">
                <a:solidFill>
                  <a:schemeClr val="dk1"/>
                </a:solidFill>
              </a:defRPr>
            </a:lvl9pPr>
          </a:lstStyle>
          <a:p>
            <a:endParaRPr/>
          </a:p>
        </p:txBody>
      </p:sp>
      <p:sp>
        <p:nvSpPr>
          <p:cNvPr id="72" name="Shape 72"/>
          <p:cNvSpPr txBox="1">
            <a:spLocks noGrp="1"/>
          </p:cNvSpPr>
          <p:nvPr>
            <p:ph type="body" idx="2"/>
          </p:nvPr>
        </p:nvSpPr>
        <p:spPr>
          <a:xfrm>
            <a:off x="2362200" y="1752600"/>
            <a:ext cx="6400799" cy="44195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sz="2900">
                <a:solidFill>
                  <a:schemeClr val="dk1"/>
                </a:solidFill>
              </a:defRPr>
            </a:lvl1pPr>
            <a:lvl2pPr marL="640080" indent="-168910" algn="l" rtl="0">
              <a:spcBef>
                <a:spcPts val="550"/>
              </a:spcBef>
              <a:buClr>
                <a:schemeClr val="accent1"/>
              </a:buClr>
              <a:buFont typeface="Noto Symbol"/>
              <a:buChar char="⬜"/>
              <a:defRPr sz="2600">
                <a:solidFill>
                  <a:schemeClr val="dk1"/>
                </a:solidFill>
              </a:defRPr>
            </a:lvl2pPr>
            <a:lvl3pPr marL="914400" indent="-119062" algn="l" rtl="0">
              <a:spcBef>
                <a:spcPts val="500"/>
              </a:spcBef>
              <a:buClr>
                <a:schemeClr val="accent2"/>
              </a:buClr>
              <a:buFont typeface="Noto Symbol"/>
              <a:buChar char="■"/>
              <a:defRPr sz="2300">
                <a:solidFill>
                  <a:schemeClr val="dk1"/>
                </a:solidFill>
              </a:defRPr>
            </a:lvl3pPr>
            <a:lvl4pPr marL="1371600" indent="-133350" algn="l" rtl="0">
              <a:spcBef>
                <a:spcPts val="400"/>
              </a:spcBef>
              <a:buClr>
                <a:schemeClr val="accent3"/>
              </a:buClr>
              <a:buFont typeface="Noto Symbol"/>
              <a:buChar char="■"/>
              <a:defRPr sz="2000">
                <a:solidFill>
                  <a:schemeClr val="dk1"/>
                </a:solidFill>
              </a:defRPr>
            </a:lvl4pPr>
            <a:lvl5pPr marL="1828800" indent="-146050" algn="l" rtl="0">
              <a:spcBef>
                <a:spcPts val="400"/>
              </a:spcBef>
              <a:buClr>
                <a:schemeClr val="accent4"/>
              </a:buClr>
              <a:buFont typeface="Noto Symbol"/>
              <a:buChar char="■"/>
              <a:defRPr sz="2000">
                <a:solidFill>
                  <a:schemeClr val="dk1"/>
                </a:solidFill>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tile tx="0" ty="0" sx="100000" sy="100000" flip="none" algn="tl"/>
        </a:blipFill>
        <a:effectLst/>
      </p:bgPr>
    </p:bg>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1600200" y="5486400"/>
            <a:ext cx="7315200" cy="685799"/>
          </a:xfrm>
          <a:prstGeom prst="rect">
            <a:avLst/>
          </a:prstGeom>
          <a:noFill/>
          <a:ln>
            <a:noFill/>
          </a:ln>
        </p:spPr>
        <p:txBody>
          <a:bodyPr lIns="91425" tIns="91425" rIns="91425" bIns="91425" anchor="t" anchorCtr="0"/>
          <a:lstStyle>
            <a:lvl1pPr marL="0" indent="0" rtl="0">
              <a:spcBef>
                <a:spcPts val="0"/>
              </a:spcBef>
              <a:buNone/>
              <a:defRPr sz="1700"/>
            </a:lvl1pPr>
            <a:lvl2pPr rtl="0">
              <a:spcBef>
                <a:spcPts val="0"/>
              </a:spcBef>
              <a:buNone/>
              <a:defRPr sz="1200"/>
            </a:lvl2pPr>
            <a:lvl3pPr rtl="0">
              <a:spcBef>
                <a:spcPts val="0"/>
              </a:spcBef>
              <a:buNone/>
              <a:defRPr sz="1000"/>
            </a:lvl3pPr>
            <a:lvl4pPr rtl="0">
              <a:spcBef>
                <a:spcPts val="0"/>
              </a:spcBef>
              <a:buNone/>
              <a:defRPr sz="900"/>
            </a:lvl4pPr>
            <a:lvl5pPr rtl="0">
              <a:spcBef>
                <a:spcPts val="0"/>
              </a:spcBef>
              <a:buNone/>
              <a:defRPr sz="900"/>
            </a:lvl5pPr>
            <a:lvl6pPr rtl="0">
              <a:spcBef>
                <a:spcPts val="0"/>
              </a:spcBef>
              <a:defRPr sz="1800" baseline="0">
                <a:solidFill>
                  <a:schemeClr val="dk1"/>
                </a:solidFill>
              </a:defRPr>
            </a:lvl6pPr>
            <a:lvl7pPr rtl="0">
              <a:spcBef>
                <a:spcPts val="0"/>
              </a:spcBef>
              <a:defRPr sz="1800" baseline="0">
                <a:solidFill>
                  <a:schemeClr val="dk1"/>
                </a:solidFill>
              </a:defRPr>
            </a:lvl7pPr>
            <a:lvl8pPr rtl="0">
              <a:spcBef>
                <a:spcPts val="0"/>
              </a:spcBef>
              <a:defRPr sz="1800" baseline="0">
                <a:solidFill>
                  <a:schemeClr val="dk1"/>
                </a:solidFill>
              </a:defRPr>
            </a:lvl8pPr>
            <a:lvl9pPr rtl="0">
              <a:spcBef>
                <a:spcPts val="0"/>
              </a:spcBef>
              <a:defRPr sz="1800" baseline="0">
                <a:solidFill>
                  <a:schemeClr val="dk1"/>
                </a:solidFill>
              </a:defRPr>
            </a:lvl9pPr>
          </a:lstStyle>
          <a:p>
            <a:endParaRPr/>
          </a:p>
        </p:txBody>
      </p:sp>
      <p:sp>
        <p:nvSpPr>
          <p:cNvPr id="75" name="Shape 75"/>
          <p:cNvSpPr/>
          <p:nvPr/>
        </p:nvSpPr>
        <p:spPr>
          <a:xfrm>
            <a:off x="-9144" y="4572000"/>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6" name="Shape 76"/>
          <p:cNvSpPr/>
          <p:nvPr/>
        </p:nvSpPr>
        <p:spPr>
          <a:xfrm>
            <a:off x="-9144" y="4663439"/>
            <a:ext cx="1463039"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7" name="Shape 77"/>
          <p:cNvSpPr/>
          <p:nvPr/>
        </p:nvSpPr>
        <p:spPr>
          <a:xfrm>
            <a:off x="1545336" y="4654296"/>
            <a:ext cx="7598663"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8" name="Shape 78"/>
          <p:cNvSpPr txBox="1">
            <a:spLocks noGrp="1"/>
          </p:cNvSpPr>
          <p:nvPr>
            <p:ph type="title"/>
          </p:nvPr>
        </p:nvSpPr>
        <p:spPr>
          <a:xfrm>
            <a:off x="1600200" y="4648200"/>
            <a:ext cx="7315200" cy="685799"/>
          </a:xfrm>
          <a:prstGeom prst="rect">
            <a:avLst/>
          </a:prstGeom>
          <a:noFill/>
          <a:ln>
            <a:noFill/>
          </a:ln>
        </p:spPr>
        <p:txBody>
          <a:bodyPr lIns="91425" tIns="91425" rIns="91425" bIns="91425" anchor="ctr" anchorCtr="0"/>
          <a:lstStyle>
            <a:lvl1pPr algn="l" rtl="0">
              <a:spcBef>
                <a:spcPts val="0"/>
              </a:spcBef>
              <a:buClr>
                <a:srgbClr val="FFFFFF"/>
              </a:buClr>
              <a:buNone/>
              <a:defRPr sz="28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p:nvPr/>
        </p:nvSpPr>
        <p:spPr>
          <a:xfrm>
            <a:off x="1447800" y="0"/>
            <a:ext cx="100584" cy="6867143"/>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80" name="Shape 80"/>
          <p:cNvSpPr txBox="1">
            <a:spLocks noGrp="1"/>
          </p:cNvSpPr>
          <p:nvPr>
            <p:ph type="dt" idx="10"/>
          </p:nvPr>
        </p:nvSpPr>
        <p:spPr>
          <a:xfrm>
            <a:off x="6248400" y="6248400"/>
            <a:ext cx="26669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0" y="4667248"/>
            <a:ext cx="1447800" cy="66357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2800" b="1" i="0" u="none" strike="noStrike" cap="none" baseline="0">
                <a:solidFill>
                  <a:srgbClr val="FFFFFF"/>
                </a:solidFill>
                <a:latin typeface="Arial"/>
                <a:ea typeface="Arial"/>
                <a:cs typeface="Arial"/>
                <a:sym typeface="Arial"/>
              </a:rPr>
              <a:t>‹#›</a:t>
            </a:fld>
            <a:endParaRPr lang="en-US" sz="2800" b="1" i="0" u="none" strike="noStrike" cap="none" baseline="0">
              <a:solidFill>
                <a:srgbClr val="FFFFFF"/>
              </a:solidFill>
              <a:latin typeface="Arial"/>
              <a:ea typeface="Arial"/>
              <a:cs typeface="Arial"/>
              <a:sym typeface="Arial"/>
            </a:endParaRPr>
          </a:p>
        </p:txBody>
      </p:sp>
      <p:sp>
        <p:nvSpPr>
          <p:cNvPr id="82" name="Shape 82"/>
          <p:cNvSpPr txBox="1">
            <a:spLocks noGrp="1"/>
          </p:cNvSpPr>
          <p:nvPr>
            <p:ph type="ftr" idx="11"/>
          </p:nvPr>
        </p:nvSpPr>
        <p:spPr>
          <a:xfrm>
            <a:off x="1600200" y="6248205"/>
            <a:ext cx="4572000"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a:spLocks noGrp="1"/>
          </p:cNvSpPr>
          <p:nvPr>
            <p:ph type="pic" idx="2"/>
          </p:nvPr>
        </p:nvSpPr>
        <p:spPr>
          <a:xfrm>
            <a:off x="1560575" y="0"/>
            <a:ext cx="7583423" cy="4568952"/>
          </a:xfrm>
          <a:prstGeom prst="rect">
            <a:avLst/>
          </a:prstGeom>
          <a:solidFill>
            <a:srgbClr val="D4E0D5"/>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sz="4400">
                <a:solidFill>
                  <a:schemeClr val="dk2"/>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1"/>
          </p:nvPr>
        </p:nvSpPr>
        <p:spPr>
          <a:xfrm rot="5400000">
            <a:off x="2426207" y="-213359"/>
            <a:ext cx="4526279" cy="8153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sz="2900">
                <a:solidFill>
                  <a:schemeClr val="dk1"/>
                </a:solidFill>
              </a:defRPr>
            </a:lvl1pPr>
            <a:lvl2pPr marL="640080" indent="-168910" algn="l" rtl="0">
              <a:spcBef>
                <a:spcPts val="550"/>
              </a:spcBef>
              <a:buClr>
                <a:schemeClr val="accent1"/>
              </a:buClr>
              <a:buFont typeface="Noto Symbol"/>
              <a:buChar char="⬜"/>
              <a:defRPr sz="2600">
                <a:solidFill>
                  <a:schemeClr val="dk1"/>
                </a:solidFill>
              </a:defRPr>
            </a:lvl2pPr>
            <a:lvl3pPr marL="914400" indent="-119062" algn="l" rtl="0">
              <a:spcBef>
                <a:spcPts val="500"/>
              </a:spcBef>
              <a:buClr>
                <a:schemeClr val="accent2"/>
              </a:buClr>
              <a:buFont typeface="Noto Symbol"/>
              <a:buChar char="■"/>
              <a:defRPr sz="2300">
                <a:solidFill>
                  <a:schemeClr val="dk1"/>
                </a:solidFill>
              </a:defRPr>
            </a:lvl3pPr>
            <a:lvl4pPr marL="1371600" indent="-133350" algn="l" rtl="0">
              <a:spcBef>
                <a:spcPts val="400"/>
              </a:spcBef>
              <a:buClr>
                <a:schemeClr val="accent3"/>
              </a:buClr>
              <a:buFont typeface="Noto Symbol"/>
              <a:buChar char="■"/>
              <a:defRPr sz="2000">
                <a:solidFill>
                  <a:schemeClr val="dk1"/>
                </a:solidFill>
              </a:defRPr>
            </a:lvl4pPr>
            <a:lvl5pPr marL="1828800" indent="-146050" algn="l" rtl="0">
              <a:spcBef>
                <a:spcPts val="400"/>
              </a:spcBef>
              <a:buClr>
                <a:schemeClr val="accent4"/>
              </a:buClr>
              <a:buFont typeface="Noto Symbol"/>
              <a:buChar char="■"/>
              <a:defRPr sz="2000">
                <a:solidFill>
                  <a:schemeClr val="dk1"/>
                </a:solidFill>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87" name="Shape 87"/>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0" y="1272221"/>
            <a:ext cx="533399" cy="24447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4823618" y="2339181"/>
            <a:ext cx="5516562" cy="2057400"/>
          </a:xfrm>
          <a:prstGeom prst="rect">
            <a:avLst/>
          </a:prstGeom>
          <a:noFill/>
          <a:ln>
            <a:noFill/>
          </a:ln>
        </p:spPr>
        <p:txBody>
          <a:bodyPr lIns="91425" tIns="91425" rIns="91425" bIns="91425" anchor="ctr" anchorCtr="0"/>
          <a:lstStyle>
            <a:lvl1pPr algn="l" rtl="0">
              <a:spcBef>
                <a:spcPts val="0"/>
              </a:spcBef>
              <a:buClr>
                <a:schemeClr val="dk2"/>
              </a:buClr>
              <a:buNone/>
              <a:defRPr sz="4400">
                <a:solidFill>
                  <a:schemeClr val="dk2"/>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1"/>
          </p:nvPr>
        </p:nvSpPr>
        <p:spPr>
          <a:xfrm rot="5400000">
            <a:off x="480217" y="586581"/>
            <a:ext cx="5516564" cy="55626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sz="2900">
                <a:solidFill>
                  <a:schemeClr val="dk1"/>
                </a:solidFill>
              </a:defRPr>
            </a:lvl1pPr>
            <a:lvl2pPr marL="640080" indent="-168910" algn="l" rtl="0">
              <a:spcBef>
                <a:spcPts val="550"/>
              </a:spcBef>
              <a:buClr>
                <a:schemeClr val="accent1"/>
              </a:buClr>
              <a:buFont typeface="Noto Symbol"/>
              <a:buChar char="⬜"/>
              <a:defRPr sz="2600">
                <a:solidFill>
                  <a:schemeClr val="dk1"/>
                </a:solidFill>
              </a:defRPr>
            </a:lvl2pPr>
            <a:lvl3pPr marL="914400" indent="-119062" algn="l" rtl="0">
              <a:spcBef>
                <a:spcPts val="500"/>
              </a:spcBef>
              <a:buClr>
                <a:schemeClr val="accent2"/>
              </a:buClr>
              <a:buFont typeface="Noto Symbol"/>
              <a:buChar char="■"/>
              <a:defRPr sz="2300">
                <a:solidFill>
                  <a:schemeClr val="dk1"/>
                </a:solidFill>
              </a:defRPr>
            </a:lvl3pPr>
            <a:lvl4pPr marL="1371600" indent="-133350" algn="l" rtl="0">
              <a:spcBef>
                <a:spcPts val="400"/>
              </a:spcBef>
              <a:buClr>
                <a:schemeClr val="accent3"/>
              </a:buClr>
              <a:buFont typeface="Noto Symbol"/>
              <a:buChar char="■"/>
              <a:defRPr sz="2000">
                <a:solidFill>
                  <a:schemeClr val="dk1"/>
                </a:solidFill>
              </a:defRPr>
            </a:lvl4pPr>
            <a:lvl5pPr marL="1828800" indent="-146050" algn="l" rtl="0">
              <a:spcBef>
                <a:spcPts val="400"/>
              </a:spcBef>
              <a:buClr>
                <a:schemeClr val="accent4"/>
              </a:buClr>
              <a:buFont typeface="Noto Symbol"/>
              <a:buChar char="■"/>
              <a:defRPr sz="2000">
                <a:solidFill>
                  <a:schemeClr val="dk1"/>
                </a:solidFill>
              </a:defRPr>
            </a:lvl5pPr>
            <a:lvl6pPr marL="2103120" indent="-121920" algn="l" rtl="0">
              <a:spcBef>
                <a:spcPts val="360"/>
              </a:spcBef>
              <a:buClr>
                <a:schemeClr val="accent1"/>
              </a:buClr>
              <a:buFont typeface="Noto Symbol"/>
              <a:buChar char="▪"/>
              <a:defRPr sz="1800" baseline="0">
                <a:solidFill>
                  <a:schemeClr val="dk1"/>
                </a:solidFill>
              </a:defRPr>
            </a:lvl6pPr>
            <a:lvl7pPr marL="2377440" indent="-116839" algn="l" rtl="0">
              <a:spcBef>
                <a:spcPts val="360"/>
              </a:spcBef>
              <a:buClr>
                <a:schemeClr val="accent2"/>
              </a:buClr>
              <a:buFont typeface="Noto Symbol"/>
              <a:buChar char="▪"/>
              <a:defRPr sz="1800" baseline="0">
                <a:solidFill>
                  <a:schemeClr val="dk1"/>
                </a:solidFill>
              </a:defRPr>
            </a:lvl7pPr>
            <a:lvl8pPr marL="2651760" indent="-124460" algn="l" rtl="0">
              <a:spcBef>
                <a:spcPts val="360"/>
              </a:spcBef>
              <a:buClr>
                <a:schemeClr val="accent3"/>
              </a:buClr>
              <a:buFont typeface="Noto Symbol"/>
              <a:buChar char="▪"/>
              <a:defRPr sz="1800" baseline="0">
                <a:solidFill>
                  <a:schemeClr val="dk1"/>
                </a:solidFill>
              </a:defRPr>
            </a:lvl8pPr>
            <a:lvl9pPr marL="2926080" indent="-119379" algn="l" rtl="0">
              <a:spcBef>
                <a:spcPts val="360"/>
              </a:spcBef>
              <a:buClr>
                <a:schemeClr val="accent4"/>
              </a:buClr>
              <a:buFont typeface="Noto Symbol"/>
              <a:buChar char="▪"/>
              <a:defRPr sz="1800" baseline="0">
                <a:solidFill>
                  <a:schemeClr val="dk1"/>
                </a:solidFill>
              </a:defRPr>
            </a:lvl9pPr>
          </a:lstStyle>
          <a:p>
            <a:endParaRPr/>
          </a:p>
        </p:txBody>
      </p:sp>
      <p:sp>
        <p:nvSpPr>
          <p:cNvPr id="93" name="Shape 93"/>
          <p:cNvSpPr txBox="1">
            <a:spLocks noGrp="1"/>
          </p:cNvSpPr>
          <p:nvPr>
            <p:ph type="dt" idx="10"/>
          </p:nvPr>
        </p:nvSpPr>
        <p:spPr>
          <a:xfrm>
            <a:off x="6553200" y="6248401"/>
            <a:ext cx="22097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457200" y="6248207"/>
            <a:ext cx="5573482"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95" name="Shape 95"/>
          <p:cNvSpPr/>
          <p:nvPr/>
        </p:nvSpPr>
        <p:spPr>
          <a:xfrm>
            <a:off x="6096317" y="0"/>
            <a:ext cx="32003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6" name="Shape 96"/>
          <p:cNvSpPr/>
          <p:nvPr/>
        </p:nvSpPr>
        <p:spPr>
          <a:xfrm>
            <a:off x="6142037" y="609600"/>
            <a:ext cx="228600" cy="62483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7" name="Shape 97"/>
          <p:cNvSpPr/>
          <p:nvPr/>
        </p:nvSpPr>
        <p:spPr>
          <a:xfrm>
            <a:off x="6142037" y="0"/>
            <a:ext cx="228600" cy="5333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8" name="Shape 98"/>
          <p:cNvSpPr txBox="1">
            <a:spLocks noGrp="1"/>
          </p:cNvSpPr>
          <p:nvPr>
            <p:ph type="sldNum" idx="12"/>
          </p:nvPr>
        </p:nvSpPr>
        <p:spPr>
          <a:xfrm rot="5400000">
            <a:off x="5989638" y="144462"/>
            <a:ext cx="533399" cy="24447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t>‹#›</a:t>
            </a:fld>
            <a:endParaRPr lang="en-US" sz="1400" b="1" i="0" u="none" strike="noStrike" cap="none" baseline="0">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23A271A1-F6D6-438B-A432-4747EE7ECD40}" type="datetimeFigureOut">
              <a:rPr lang="en-US" smtClean="0"/>
              <a:pPr/>
              <a:t>9/14/16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48192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12647" y="1600200"/>
            <a:ext cx="8153399" cy="4526279"/>
          </a:xfrm>
          <a:prstGeom prst="rect">
            <a:avLst/>
          </a:prstGeom>
          <a:noFill/>
          <a:ln>
            <a:noFill/>
          </a:ln>
        </p:spPr>
        <p:txBody>
          <a:bodyPr lIns="91425" tIns="91425" rIns="91425" bIns="91425" anchor="t" anchorCtr="0"/>
          <a:lstStyle>
            <a:lvl1pPr marL="320040" marR="0" indent="-209550" algn="l" rtl="0">
              <a:spcBef>
                <a:spcPts val="700"/>
              </a:spcBef>
              <a:buClr>
                <a:schemeClr val="accent2"/>
              </a:buClr>
              <a:buFont typeface="Noto Symbol"/>
              <a:buChar char="◻"/>
              <a:defRPr sz="2900" b="0" i="0" u="none" strike="noStrike" cap="none" baseline="0">
                <a:solidFill>
                  <a:schemeClr val="dk1"/>
                </a:solidFill>
                <a:latin typeface="Arial"/>
                <a:ea typeface="Arial"/>
                <a:cs typeface="Arial"/>
                <a:sym typeface="Arial"/>
              </a:defRPr>
            </a:lvl1pPr>
            <a:lvl2pPr marL="640080" marR="0" indent="-168910" algn="l" rtl="0">
              <a:spcBef>
                <a:spcPts val="550"/>
              </a:spcBef>
              <a:buClr>
                <a:schemeClr val="accent1"/>
              </a:buClr>
              <a:buFont typeface="Noto Symbol"/>
              <a:buChar char="⬜"/>
              <a:defRPr sz="2600" b="0" i="0" u="none" strike="noStrike" cap="none" baseline="0">
                <a:solidFill>
                  <a:schemeClr val="dk1"/>
                </a:solidFill>
                <a:latin typeface="Arial"/>
                <a:ea typeface="Arial"/>
                <a:cs typeface="Arial"/>
                <a:sym typeface="Arial"/>
              </a:defRPr>
            </a:lvl2pPr>
            <a:lvl3pPr marL="914400" marR="0" indent="-119062" algn="l" rtl="0">
              <a:spcBef>
                <a:spcPts val="500"/>
              </a:spcBef>
              <a:buClr>
                <a:schemeClr val="accent2"/>
              </a:buClr>
              <a:buFont typeface="Noto Symbol"/>
              <a:buChar char="■"/>
              <a:defRPr sz="2300" b="0" i="0" u="none" strike="noStrike" cap="none" baseline="0">
                <a:solidFill>
                  <a:schemeClr val="dk1"/>
                </a:solidFill>
                <a:latin typeface="Arial"/>
                <a:ea typeface="Arial"/>
                <a:cs typeface="Arial"/>
                <a:sym typeface="Arial"/>
              </a:defRPr>
            </a:lvl3pPr>
            <a:lvl4pPr marL="1371600" marR="0" indent="-133350" algn="l" rtl="0">
              <a:spcBef>
                <a:spcPts val="400"/>
              </a:spcBef>
              <a:buClr>
                <a:schemeClr val="accent3"/>
              </a:buClr>
              <a:buFont typeface="Noto Symbol"/>
              <a:buChar char="■"/>
              <a:defRPr sz="2000" b="0" i="0" u="none" strike="noStrike" cap="none" baseline="0">
                <a:solidFill>
                  <a:schemeClr val="dk1"/>
                </a:solidFill>
                <a:latin typeface="Arial"/>
                <a:ea typeface="Arial"/>
                <a:cs typeface="Arial"/>
                <a:sym typeface="Arial"/>
              </a:defRPr>
            </a:lvl4pPr>
            <a:lvl5pPr marL="1828800" marR="0" indent="-146050" algn="l" rtl="0">
              <a:spcBef>
                <a:spcPts val="400"/>
              </a:spcBef>
              <a:buClr>
                <a:schemeClr val="accent4"/>
              </a:buClr>
              <a:buFont typeface="Noto Symbol"/>
              <a:buChar char="■"/>
              <a:defRPr sz="2000" b="0" i="0" u="none" strike="noStrike" cap="none" baseline="0">
                <a:solidFill>
                  <a:schemeClr val="dk1"/>
                </a:solidFill>
                <a:latin typeface="Arial"/>
                <a:ea typeface="Arial"/>
                <a:cs typeface="Arial"/>
                <a:sym typeface="Arial"/>
              </a:defRPr>
            </a:lvl5pPr>
            <a:lvl6pPr marL="2103120" marR="0" indent="-121920" algn="l" rtl="0">
              <a:spcBef>
                <a:spcPts val="360"/>
              </a:spcBef>
              <a:buClr>
                <a:schemeClr val="accent1"/>
              </a:buClr>
              <a:buFont typeface="Noto Symbol"/>
              <a:buChar char="▪"/>
              <a:defRPr sz="1800" b="0" i="0" u="none" strike="noStrike" cap="none" baseline="0">
                <a:solidFill>
                  <a:schemeClr val="dk1"/>
                </a:solidFill>
                <a:latin typeface="Arial"/>
                <a:ea typeface="Arial"/>
                <a:cs typeface="Arial"/>
                <a:sym typeface="Arial"/>
              </a:defRPr>
            </a:lvl6pPr>
            <a:lvl7pPr marL="2377440" marR="0" indent="-116839" algn="l" rtl="0">
              <a:spcBef>
                <a:spcPts val="360"/>
              </a:spcBef>
              <a:buClr>
                <a:schemeClr val="accent2"/>
              </a:buClr>
              <a:buFont typeface="Noto Symbol"/>
              <a:buChar char="▪"/>
              <a:defRPr sz="1800" b="0" i="0" u="none" strike="noStrike" cap="none" baseline="0">
                <a:solidFill>
                  <a:schemeClr val="dk1"/>
                </a:solidFill>
                <a:latin typeface="Arial"/>
                <a:ea typeface="Arial"/>
                <a:cs typeface="Arial"/>
                <a:sym typeface="Arial"/>
              </a:defRPr>
            </a:lvl7pPr>
            <a:lvl8pPr marL="2651760" marR="0" indent="-124460" algn="l" rtl="0">
              <a:spcBef>
                <a:spcPts val="360"/>
              </a:spcBef>
              <a:buClr>
                <a:schemeClr val="accent3"/>
              </a:buClr>
              <a:buFont typeface="Noto Symbol"/>
              <a:buChar char="▪"/>
              <a:defRPr sz="1800" b="0" i="0" u="none" strike="noStrike" cap="none" baseline="0">
                <a:solidFill>
                  <a:schemeClr val="dk1"/>
                </a:solidFill>
                <a:latin typeface="Arial"/>
                <a:ea typeface="Arial"/>
                <a:cs typeface="Arial"/>
                <a:sym typeface="Arial"/>
              </a:defRPr>
            </a:lvl8pPr>
            <a:lvl9pPr marL="2926080" marR="0" indent="-119379" algn="l" rtl="0">
              <a:spcBef>
                <a:spcPts val="360"/>
              </a:spcBef>
              <a:buClr>
                <a:schemeClr val="accent4"/>
              </a:buClr>
              <a:buFont typeface="Noto Symbol"/>
              <a:buChar char="▪"/>
              <a:defRPr sz="18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sz="1400" b="0" i="0" u="none" strike="noStrike" cap="none" baseline="0">
                <a:solidFill>
                  <a:schemeClr val="dk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4" name="Shape 14"/>
          <p:cNvSpPr/>
          <p:nvPr/>
        </p:nvSpPr>
        <p:spPr>
          <a:xfrm>
            <a:off x="0" y="1280159"/>
            <a:ext cx="533399" cy="2286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5" name="Shape 15"/>
          <p:cNvSpPr/>
          <p:nvPr/>
        </p:nvSpPr>
        <p:spPr>
          <a:xfrm>
            <a:off x="590550" y="1280159"/>
            <a:ext cx="8553450" cy="228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6" name="Shape 16"/>
          <p:cNvSpPr txBox="1">
            <a:spLocks noGrp="1"/>
          </p:cNvSpPr>
          <p:nvPr>
            <p:ph type="sldNum" idx="12"/>
          </p:nvPr>
        </p:nvSpPr>
        <p:spPr>
          <a:xfrm>
            <a:off x="0" y="1272221"/>
            <a:ext cx="533399" cy="24447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400" b="1" i="0" u="none" strike="noStrike" cap="none" baseline="0">
                <a:solidFill>
                  <a:srgbClr val="FFFFFF"/>
                </a:solidFill>
                <a:latin typeface="Arial"/>
                <a:ea typeface="Arial"/>
                <a:cs typeface="Arial"/>
                <a:sym typeface="Arial"/>
              </a:rPr>
              <a:t>‹#›</a:t>
            </a:fld>
            <a:endParaRPr lang="en-US" sz="1400" b="1" i="0" u="none" strike="noStrike" cap="none" baseline="0">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tiff"/><Relationship Id="rId3" Type="http://schemas.openxmlformats.org/officeDocument/2006/relationships/image" Target="../media/image1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25.emf"/><Relationship Id="rId6" Type="http://schemas.openxmlformats.org/officeDocument/2006/relationships/image" Target="../media/image26.jpe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76200" y="1695893"/>
            <a:ext cx="9144000" cy="784224"/>
          </a:xfrm>
          <a:prstGeom prst="rect">
            <a:avLst/>
          </a:prstGeom>
          <a:noFill/>
          <a:ln>
            <a:noFill/>
          </a:ln>
        </p:spPr>
        <p:txBody>
          <a:bodyPr lIns="91425" tIns="45700" rIns="91425" bIns="45700" anchor="b" anchorCtr="0">
            <a:noAutofit/>
          </a:bodyPr>
          <a:lstStyle/>
          <a:p>
            <a:pPr marL="0" marR="0" lvl="0" indent="0" algn="ctr" rtl="0">
              <a:spcBef>
                <a:spcPts val="0"/>
              </a:spcBef>
              <a:buClr>
                <a:schemeClr val="lt2"/>
              </a:buClr>
              <a:buSzPct val="25000"/>
              <a:buFont typeface="Arial"/>
              <a:buNone/>
            </a:pPr>
            <a:r>
              <a:rPr lang="en-US" sz="4400" b="0" i="0" u="none" strike="noStrike" cap="none" baseline="0" dirty="0" smtClean="0">
                <a:solidFill>
                  <a:schemeClr val="lt2"/>
                </a:solidFill>
                <a:latin typeface="TW Cen MT"/>
                <a:ea typeface="Arial"/>
                <a:cs typeface="Arial"/>
                <a:sym typeface="Arial"/>
              </a:rPr>
              <a:t>LITTER</a:t>
            </a:r>
            <a:r>
              <a:rPr lang="en-US" sz="4400" b="0" i="0" u="none" strike="noStrike" cap="none" dirty="0" smtClean="0">
                <a:solidFill>
                  <a:schemeClr val="lt2"/>
                </a:solidFill>
                <a:latin typeface="TW Cen MT"/>
                <a:ea typeface="Arial"/>
                <a:cs typeface="Arial"/>
                <a:sym typeface="Arial"/>
              </a:rPr>
              <a:t> AND </a:t>
            </a:r>
            <a:r>
              <a:rPr lang="en-US" sz="4400" b="0" i="0" u="none" strike="noStrike" cap="none" smtClean="0">
                <a:solidFill>
                  <a:schemeClr val="lt2"/>
                </a:solidFill>
                <a:latin typeface="TW Cen MT"/>
                <a:ea typeface="Arial"/>
                <a:cs typeface="Arial"/>
                <a:sym typeface="Arial"/>
              </a:rPr>
              <a:t>LITTERING BEHAVIOR</a:t>
            </a:r>
            <a:br>
              <a:rPr lang="en-US" sz="4400" b="0" i="0" u="none" strike="noStrike" cap="none" smtClean="0">
                <a:solidFill>
                  <a:schemeClr val="lt2"/>
                </a:solidFill>
                <a:latin typeface="TW Cen MT"/>
                <a:ea typeface="Arial"/>
                <a:cs typeface="Arial"/>
                <a:sym typeface="Arial"/>
              </a:rPr>
            </a:br>
            <a:r>
              <a:rPr lang="en-US" sz="4400" b="0" i="0" u="none" strike="noStrike" cap="none" dirty="0" smtClean="0">
                <a:solidFill>
                  <a:schemeClr val="lt2"/>
                </a:solidFill>
                <a:latin typeface="TW Cen MT"/>
                <a:ea typeface="Arial"/>
                <a:cs typeface="Arial"/>
                <a:sym typeface="Arial"/>
              </a:rPr>
              <a:t/>
            </a:r>
            <a:br>
              <a:rPr lang="en-US" sz="4400" b="0" i="0" u="none" strike="noStrike" cap="none" dirty="0" smtClean="0">
                <a:solidFill>
                  <a:schemeClr val="lt2"/>
                </a:solidFill>
                <a:latin typeface="TW Cen MT"/>
                <a:ea typeface="Arial"/>
                <a:cs typeface="Arial"/>
                <a:sym typeface="Arial"/>
              </a:rPr>
            </a:br>
            <a:r>
              <a:rPr lang="en-US" dirty="0" smtClean="0">
                <a:latin typeface="TW Cen MT"/>
              </a:rPr>
              <a:t>“How to bring about </a:t>
            </a:r>
            <a:r>
              <a:rPr lang="en-US" smtClean="0">
                <a:latin typeface="TW Cen MT"/>
              </a:rPr>
              <a:t>behavior change”</a:t>
            </a:r>
            <a:endParaRPr lang="en-US" sz="4400" b="0" i="0" u="none" strike="noStrike" cap="none" baseline="0" dirty="0">
              <a:solidFill>
                <a:schemeClr val="lt2"/>
              </a:solidFill>
              <a:latin typeface="TW Cen MT"/>
              <a:ea typeface="Arial"/>
              <a:cs typeface="Arial"/>
              <a:sym typeface="Arial"/>
            </a:endParaRPr>
          </a:p>
        </p:txBody>
      </p:sp>
      <p:sp>
        <p:nvSpPr>
          <p:cNvPr id="101" name="Shape 101"/>
          <p:cNvSpPr txBox="1"/>
          <p:nvPr/>
        </p:nvSpPr>
        <p:spPr>
          <a:xfrm>
            <a:off x="1219200" y="3276600"/>
            <a:ext cx="6858000" cy="175432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baseline="0" dirty="0" smtClean="0">
                <a:solidFill>
                  <a:schemeClr val="lt1"/>
                </a:solidFill>
                <a:latin typeface="TW Cen MT"/>
                <a:ea typeface="Arial"/>
                <a:cs typeface="Arial"/>
                <a:sym typeface="Arial"/>
              </a:rPr>
              <a:t>Wesley </a:t>
            </a:r>
            <a:r>
              <a:rPr lang="en-US" sz="3600" b="0" i="0" u="none" strike="noStrike" cap="none" baseline="0" dirty="0">
                <a:solidFill>
                  <a:schemeClr val="lt1"/>
                </a:solidFill>
                <a:latin typeface="TW Cen MT"/>
                <a:ea typeface="Arial"/>
                <a:cs typeface="Arial"/>
                <a:sym typeface="Arial"/>
              </a:rPr>
              <a:t>Schultz, </a:t>
            </a:r>
            <a:r>
              <a:rPr lang="en-US" sz="3600" b="0" i="0" u="none" strike="noStrike" cap="none" baseline="0" dirty="0" smtClean="0">
                <a:solidFill>
                  <a:schemeClr val="lt1"/>
                </a:solidFill>
                <a:latin typeface="TW Cen MT"/>
                <a:ea typeface="Arial"/>
                <a:cs typeface="Arial"/>
                <a:sym typeface="Arial"/>
              </a:rPr>
              <a:t>Ph.D</a:t>
            </a:r>
            <a:r>
              <a:rPr lang="en-US" sz="3600" dirty="0">
                <a:solidFill>
                  <a:schemeClr val="lt1"/>
                </a:solidFill>
                <a:latin typeface="TW Cen MT"/>
              </a:rPr>
              <a:t>.</a:t>
            </a:r>
            <a:endParaRPr lang="en-US" sz="3600" b="0" i="0" u="none" strike="noStrike" cap="none" baseline="0" dirty="0">
              <a:solidFill>
                <a:schemeClr val="lt1"/>
              </a:solidFill>
              <a:latin typeface="TW Cen MT"/>
              <a:ea typeface="Arial"/>
              <a:cs typeface="Arial"/>
              <a:sym typeface="Arial"/>
            </a:endParaRPr>
          </a:p>
        </p:txBody>
      </p:sp>
      <p:sp>
        <p:nvSpPr>
          <p:cNvPr id="2" name="TextBox 1"/>
          <p:cNvSpPr txBox="1"/>
          <p:nvPr/>
        </p:nvSpPr>
        <p:spPr>
          <a:xfrm>
            <a:off x="2438400" y="6094309"/>
            <a:ext cx="6705600" cy="707886"/>
          </a:xfrm>
          <a:prstGeom prst="rect">
            <a:avLst/>
          </a:prstGeom>
          <a:noFill/>
        </p:spPr>
        <p:txBody>
          <a:bodyPr wrap="square" rtlCol="0">
            <a:spAutoFit/>
          </a:bodyPr>
          <a:lstStyle/>
          <a:p>
            <a:r>
              <a:rPr lang="en-US" sz="2000" dirty="0" smtClean="0">
                <a:solidFill>
                  <a:schemeClr val="bg1"/>
                </a:solidFill>
              </a:rPr>
              <a:t>Keynote address: Keep Louisiana Beautiful, Annual State Conference. September, 2016. Baton Rouge, LA. </a:t>
            </a:r>
            <a:endParaRPr lang="en-US" dirty="0">
              <a:solidFill>
                <a:schemeClr val="bg1"/>
              </a:solidFill>
            </a:endParaRPr>
          </a:p>
        </p:txBody>
      </p:sp>
    </p:spTree>
  </p:cSld>
  <p:clrMapOvr>
    <a:masterClrMapping/>
  </p:clrMapOvr>
  <p:transition spd="slow" advTm="6178">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381000"/>
            <a:ext cx="8153400" cy="1143000"/>
          </a:xfrm>
        </p:spPr>
        <p:txBody>
          <a:bodyPr/>
          <a:lstStyle/>
          <a:p>
            <a:pPr eaLnBrk="1" hangingPunct="1"/>
            <a:r>
              <a:rPr lang="en-US" sz="3600" b="1"/>
              <a:t>Litter Observation Sites</a:t>
            </a:r>
          </a:p>
        </p:txBody>
      </p:sp>
      <p:pic>
        <p:nvPicPr>
          <p:cNvPr id="30723" name="Picture 12" descr="Medical"/>
          <p:cNvPicPr>
            <a:picLocks noChangeAspect="1" noChangeArrowheads="1"/>
          </p:cNvPicPr>
          <p:nvPr/>
        </p:nvPicPr>
        <p:blipFill>
          <a:blip r:embed="rId3"/>
          <a:srcRect/>
          <a:stretch>
            <a:fillRect/>
          </a:stretch>
        </p:blipFill>
        <p:spPr bwMode="auto">
          <a:xfrm>
            <a:off x="5867400" y="1676400"/>
            <a:ext cx="2438400" cy="1828800"/>
          </a:xfrm>
          <a:prstGeom prst="rect">
            <a:avLst/>
          </a:prstGeom>
          <a:noFill/>
          <a:ln w="9525">
            <a:noFill/>
            <a:miter lim="800000"/>
            <a:headEnd/>
            <a:tailEnd/>
          </a:ln>
        </p:spPr>
      </p:pic>
      <p:pic>
        <p:nvPicPr>
          <p:cNvPr id="30724" name="Picture 14" descr="park"/>
          <p:cNvPicPr>
            <a:picLocks noChangeAspect="1" noChangeArrowheads="1"/>
          </p:cNvPicPr>
          <p:nvPr/>
        </p:nvPicPr>
        <p:blipFill>
          <a:blip r:embed="rId4"/>
          <a:srcRect l="17143"/>
          <a:stretch>
            <a:fillRect/>
          </a:stretch>
        </p:blipFill>
        <p:spPr bwMode="auto">
          <a:xfrm>
            <a:off x="2438400" y="3505200"/>
            <a:ext cx="2209800" cy="2000250"/>
          </a:xfrm>
          <a:prstGeom prst="rect">
            <a:avLst/>
          </a:prstGeom>
          <a:noFill/>
          <a:ln w="9525">
            <a:noFill/>
            <a:miter lim="800000"/>
            <a:headEnd/>
            <a:tailEnd/>
          </a:ln>
        </p:spPr>
      </p:pic>
      <p:pic>
        <p:nvPicPr>
          <p:cNvPr id="30725" name="Picture 15" descr="CA_SanMarcos_CSUSM"/>
          <p:cNvPicPr>
            <a:picLocks noChangeAspect="1" noChangeArrowheads="1"/>
          </p:cNvPicPr>
          <p:nvPr/>
        </p:nvPicPr>
        <p:blipFill>
          <a:blip r:embed="rId5"/>
          <a:srcRect r="11429"/>
          <a:stretch>
            <a:fillRect/>
          </a:stretch>
        </p:blipFill>
        <p:spPr bwMode="auto">
          <a:xfrm>
            <a:off x="4648200" y="3505200"/>
            <a:ext cx="2362200" cy="2000250"/>
          </a:xfrm>
          <a:prstGeom prst="rect">
            <a:avLst/>
          </a:prstGeom>
          <a:noFill/>
          <a:ln w="9525">
            <a:noFill/>
            <a:miter lim="800000"/>
            <a:headEnd/>
            <a:tailEnd/>
          </a:ln>
        </p:spPr>
      </p:pic>
      <p:pic>
        <p:nvPicPr>
          <p:cNvPr id="30726" name="Picture 16" descr="smokingsign"/>
          <p:cNvPicPr>
            <a:picLocks noChangeAspect="1" noChangeArrowheads="1"/>
          </p:cNvPicPr>
          <p:nvPr/>
        </p:nvPicPr>
        <p:blipFill>
          <a:blip r:embed="rId6"/>
          <a:srcRect l="9201" r="41667"/>
          <a:stretch>
            <a:fillRect/>
          </a:stretch>
        </p:blipFill>
        <p:spPr bwMode="auto">
          <a:xfrm>
            <a:off x="7010400" y="3505200"/>
            <a:ext cx="1296988" cy="1981200"/>
          </a:xfrm>
          <a:prstGeom prst="rect">
            <a:avLst/>
          </a:prstGeom>
          <a:noFill/>
          <a:ln w="9525">
            <a:noFill/>
            <a:miter lim="800000"/>
            <a:headEnd/>
            <a:tailEnd/>
          </a:ln>
        </p:spPr>
      </p:pic>
      <p:pic>
        <p:nvPicPr>
          <p:cNvPr id="30727" name="Picture 4" descr="smoking1"/>
          <p:cNvPicPr>
            <a:picLocks noChangeAspect="1" noChangeArrowheads="1"/>
          </p:cNvPicPr>
          <p:nvPr/>
        </p:nvPicPr>
        <p:blipFill>
          <a:blip r:embed="rId7"/>
          <a:srcRect/>
          <a:stretch>
            <a:fillRect/>
          </a:stretch>
        </p:blipFill>
        <p:spPr bwMode="auto">
          <a:xfrm>
            <a:off x="3429000" y="1676400"/>
            <a:ext cx="2438400" cy="1831975"/>
          </a:xfrm>
          <a:prstGeom prst="rect">
            <a:avLst/>
          </a:prstGeom>
          <a:noFill/>
          <a:ln w="9525">
            <a:noFill/>
            <a:miter lim="800000"/>
            <a:headEnd/>
            <a:tailEnd/>
          </a:ln>
        </p:spPr>
      </p:pic>
      <p:pic>
        <p:nvPicPr>
          <p:cNvPr id="30728" name="Picture 10" descr="104_0100.jpg"/>
          <p:cNvPicPr>
            <a:picLocks noChangeAspect="1"/>
          </p:cNvPicPr>
          <p:nvPr/>
        </p:nvPicPr>
        <p:blipFill>
          <a:blip r:embed="rId8"/>
          <a:srcRect/>
          <a:stretch>
            <a:fillRect/>
          </a:stretch>
        </p:blipFill>
        <p:spPr bwMode="auto">
          <a:xfrm>
            <a:off x="990600" y="1676400"/>
            <a:ext cx="2457450" cy="1844675"/>
          </a:xfrm>
          <a:prstGeom prst="rect">
            <a:avLst/>
          </a:prstGeom>
          <a:noFill/>
          <a:ln w="9525">
            <a:noFill/>
            <a:miter lim="800000"/>
            <a:headEnd/>
            <a:tailEnd/>
          </a:ln>
        </p:spPr>
      </p:pic>
      <p:pic>
        <p:nvPicPr>
          <p:cNvPr id="30729" name="Picture 11" descr="100_0086.jpg"/>
          <p:cNvPicPr>
            <a:picLocks noChangeAspect="1"/>
          </p:cNvPicPr>
          <p:nvPr/>
        </p:nvPicPr>
        <p:blipFill>
          <a:blip r:embed="rId9"/>
          <a:srcRect r="14365"/>
          <a:stretch>
            <a:fillRect/>
          </a:stretch>
        </p:blipFill>
        <p:spPr bwMode="auto">
          <a:xfrm>
            <a:off x="990600" y="3505200"/>
            <a:ext cx="2362200" cy="1981200"/>
          </a:xfrm>
          <a:prstGeom prst="rect">
            <a:avLst/>
          </a:prstGeom>
          <a:noFill/>
          <a:ln w="9525">
            <a:noFill/>
            <a:miter lim="800000"/>
            <a:headEnd/>
            <a:tailEnd/>
          </a:ln>
        </p:spPr>
      </p:pic>
    </p:spTree>
    <p:extLst>
      <p:ext uri="{BB962C8B-B14F-4D97-AF65-F5344CB8AC3E}">
        <p14:creationId xmlns:p14="http://schemas.microsoft.com/office/powerpoint/2010/main" val="4134589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Litter BUG</a:t>
            </a:r>
            <a:endParaRPr lang="en-US" dirty="0"/>
          </a:p>
        </p:txBody>
      </p:sp>
      <p:sp>
        <p:nvSpPr>
          <p:cNvPr id="4" name="Content Placeholder 3"/>
          <p:cNvSpPr>
            <a:spLocks noGrp="1"/>
          </p:cNvSpPr>
          <p:nvPr>
            <p:ph sz="quarter" idx="1"/>
          </p:nvPr>
        </p:nvSpPr>
        <p:spPr>
          <a:xfrm>
            <a:off x="612648" y="1600200"/>
            <a:ext cx="8374644" cy="4495800"/>
          </a:xfrm>
        </p:spPr>
        <p:txBody>
          <a:bodyPr/>
          <a:lstStyle/>
          <a:p>
            <a:r>
              <a:rPr lang="en-US" sz="3200" dirty="0"/>
              <a:t>Behavioral Understanding Guide</a:t>
            </a:r>
          </a:p>
          <a:p>
            <a:r>
              <a:rPr lang="en-US" sz="3200" dirty="0" err="1"/>
              <a:t>Codesheet</a:t>
            </a:r>
            <a:r>
              <a:rPr lang="en-US" sz="3200" dirty="0"/>
              <a:t> and protocol for observing and quantifying littering</a:t>
            </a:r>
          </a:p>
          <a:p>
            <a:r>
              <a:rPr lang="en-US" sz="3200" dirty="0" smtClean="0"/>
              <a:t>Published in </a:t>
            </a:r>
            <a:r>
              <a:rPr lang="en-US" sz="3200" dirty="0"/>
              <a:t>peer-reviewed journal (</a:t>
            </a:r>
            <a:r>
              <a:rPr lang="en-US" sz="3200" dirty="0" smtClean="0"/>
              <a:t>2013)</a:t>
            </a:r>
            <a:endParaRPr lang="en-US" sz="3200" dirty="0"/>
          </a:p>
          <a:p>
            <a:r>
              <a:rPr lang="en-US" sz="3200" dirty="0"/>
              <a:t>Randomly select individual</a:t>
            </a:r>
          </a:p>
          <a:p>
            <a:pPr>
              <a:lnSpc>
                <a:spcPct val="90000"/>
              </a:lnSpc>
              <a:defRPr/>
            </a:pPr>
            <a:r>
              <a:rPr lang="en-US" sz="3200" dirty="0"/>
              <a:t>Litter BUG </a:t>
            </a:r>
            <a:r>
              <a:rPr lang="en-US" sz="3200" dirty="0" smtClean="0"/>
              <a:t>codes:</a:t>
            </a:r>
          </a:p>
          <a:p>
            <a:pPr lvl="1">
              <a:lnSpc>
                <a:spcPct val="90000"/>
              </a:lnSpc>
              <a:buFont typeface="Wingdings" charset="2"/>
              <a:buChar char="Ø"/>
              <a:defRPr/>
            </a:pPr>
            <a:r>
              <a:rPr lang="en-US" sz="2295" dirty="0" smtClean="0"/>
              <a:t>Individual </a:t>
            </a:r>
            <a:r>
              <a:rPr lang="en-US" sz="2295" dirty="0"/>
              <a:t>age, gender, group, other </a:t>
            </a:r>
            <a:r>
              <a:rPr lang="en-US" sz="2295" dirty="0" smtClean="0"/>
              <a:t>characteristics</a:t>
            </a:r>
          </a:p>
          <a:p>
            <a:pPr lvl="1">
              <a:lnSpc>
                <a:spcPct val="90000"/>
              </a:lnSpc>
              <a:buFont typeface="Wingdings" charset="2"/>
              <a:buChar char="Ø"/>
              <a:defRPr/>
            </a:pPr>
            <a:r>
              <a:rPr lang="en-US" sz="2295" dirty="0" smtClean="0"/>
              <a:t>Disposals</a:t>
            </a:r>
            <a:r>
              <a:rPr lang="en-US" sz="2295" dirty="0"/>
              <a:t>: materials, strategies</a:t>
            </a:r>
          </a:p>
          <a:p>
            <a:endParaRPr lang="en-US" dirty="0"/>
          </a:p>
        </p:txBody>
      </p:sp>
    </p:spTree>
    <p:extLst>
      <p:ext uri="{BB962C8B-B14F-4D97-AF65-F5344CB8AC3E}">
        <p14:creationId xmlns:p14="http://schemas.microsoft.com/office/powerpoint/2010/main" val="4094778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Litter BUG</a:t>
            </a:r>
            <a:endParaRPr lang="en-US" dirty="0"/>
          </a:p>
        </p:txBody>
      </p:sp>
      <p:pic>
        <p:nvPicPr>
          <p:cNvPr id="5" name="Picture 4"/>
          <p:cNvPicPr>
            <a:picLocks noChangeAspect="1"/>
          </p:cNvPicPr>
          <p:nvPr/>
        </p:nvPicPr>
        <p:blipFill>
          <a:blip r:embed="rId2"/>
          <a:stretch>
            <a:fillRect/>
          </a:stretch>
        </p:blipFill>
        <p:spPr>
          <a:xfrm>
            <a:off x="4421685" y="43885"/>
            <a:ext cx="4561893" cy="6624532"/>
          </a:xfrm>
          <a:prstGeom prst="rect">
            <a:avLst/>
          </a:prstGeom>
        </p:spPr>
      </p:pic>
      <p:pic>
        <p:nvPicPr>
          <p:cNvPr id="6" name="Picture 5"/>
          <p:cNvPicPr>
            <a:picLocks noChangeAspect="1"/>
          </p:cNvPicPr>
          <p:nvPr/>
        </p:nvPicPr>
        <p:blipFill>
          <a:blip r:embed="rId3"/>
          <a:stretch>
            <a:fillRect/>
          </a:stretch>
        </p:blipFill>
        <p:spPr>
          <a:xfrm>
            <a:off x="0" y="81911"/>
            <a:ext cx="4204155" cy="6548479"/>
          </a:xfrm>
          <a:prstGeom prst="rect">
            <a:avLst/>
          </a:prstGeom>
        </p:spPr>
      </p:pic>
    </p:spTree>
    <p:extLst>
      <p:ext uri="{BB962C8B-B14F-4D97-AF65-F5344CB8AC3E}">
        <p14:creationId xmlns:p14="http://schemas.microsoft.com/office/powerpoint/2010/main" val="1095060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381000" y="304800"/>
            <a:ext cx="7772400" cy="1143000"/>
          </a:xfrm>
        </p:spPr>
        <p:txBody>
          <a:bodyPr/>
          <a:lstStyle/>
          <a:p>
            <a:pPr eaLnBrk="1" hangingPunct="1"/>
            <a:r>
              <a:rPr lang="en-US" sz="3600" b="1" dirty="0"/>
              <a:t>Results</a:t>
            </a:r>
          </a:p>
        </p:txBody>
      </p:sp>
      <p:sp>
        <p:nvSpPr>
          <p:cNvPr id="34819" name="Content Placeholder 2"/>
          <p:cNvSpPr>
            <a:spLocks noGrp="1"/>
          </p:cNvSpPr>
          <p:nvPr>
            <p:ph idx="4294967295"/>
          </p:nvPr>
        </p:nvSpPr>
        <p:spPr>
          <a:xfrm>
            <a:off x="762000" y="1447800"/>
            <a:ext cx="8382000" cy="4114800"/>
          </a:xfrm>
        </p:spPr>
        <p:txBody>
          <a:bodyPr>
            <a:noAutofit/>
          </a:bodyPr>
          <a:lstStyle/>
          <a:p>
            <a:pPr marL="514350" indent="-514350" eaLnBrk="1" hangingPunct="1">
              <a:buFontTx/>
              <a:buNone/>
            </a:pPr>
            <a:r>
              <a:rPr lang="en-US" sz="3600" dirty="0"/>
              <a:t>Trash receptacles are widespread</a:t>
            </a:r>
          </a:p>
          <a:p>
            <a:pPr marL="857250" lvl="1" indent="-457200" eaLnBrk="1" hangingPunct="1">
              <a:buFont typeface="Wingdings" charset="2"/>
              <a:buChar char="Ø"/>
            </a:pPr>
            <a:r>
              <a:rPr lang="en-US" sz="2800" dirty="0"/>
              <a:t>130 sites, 118 accessible receptacles (91%)</a:t>
            </a:r>
          </a:p>
          <a:p>
            <a:pPr marL="857250" lvl="1" indent="-457200" eaLnBrk="1" hangingPunct="1">
              <a:buFont typeface="Wingdings" charset="2"/>
              <a:buChar char="Ø"/>
            </a:pPr>
            <a:r>
              <a:rPr lang="en-US" sz="2800" dirty="0"/>
              <a:t>Uncovered cans, covered</a:t>
            </a:r>
            <a:r>
              <a:rPr lang="en-US" sz="2800" dirty="0" smtClean="0"/>
              <a:t>, dumpster</a:t>
            </a:r>
          </a:p>
          <a:p>
            <a:pPr marL="514350" indent="-514350" eaLnBrk="1" hangingPunct="1">
              <a:buFontTx/>
              <a:buNone/>
            </a:pPr>
            <a:r>
              <a:rPr lang="en-US" sz="3600" dirty="0"/>
              <a:t>Ash receptacles are less common</a:t>
            </a:r>
          </a:p>
          <a:p>
            <a:pPr marL="914400" lvl="1" indent="-514350" eaLnBrk="1" hangingPunct="1">
              <a:buFont typeface="Wingdings" charset="2"/>
              <a:buChar char="Ø"/>
            </a:pPr>
            <a:r>
              <a:rPr lang="en-US" sz="2800" dirty="0"/>
              <a:t>43 ash alone, 18 </a:t>
            </a:r>
            <a:r>
              <a:rPr lang="en-US" sz="2800" dirty="0" err="1"/>
              <a:t>tr</a:t>
            </a:r>
            <a:r>
              <a:rPr lang="en-US" sz="2800" dirty="0"/>
              <a:t>/ash combo (47%</a:t>
            </a:r>
            <a:r>
              <a:rPr lang="en-US" sz="2800" dirty="0" smtClean="0"/>
              <a:t>)</a:t>
            </a:r>
          </a:p>
          <a:p>
            <a:pPr marL="514350" indent="-514350" eaLnBrk="1" hangingPunct="1">
              <a:buNone/>
            </a:pPr>
            <a:r>
              <a:rPr lang="en-US" sz="3600" dirty="0" smtClean="0"/>
              <a:t>Recycling containers very uncommon</a:t>
            </a:r>
          </a:p>
          <a:p>
            <a:pPr marL="914400" lvl="1" indent="-514350" eaLnBrk="1" hangingPunct="1">
              <a:buFont typeface="Wingdings" charset="2"/>
              <a:buChar char="Ø"/>
            </a:pPr>
            <a:r>
              <a:rPr lang="en-US" sz="2800" dirty="0" smtClean="0"/>
              <a:t>16 sites had at least one recycling bin (12%)</a:t>
            </a:r>
          </a:p>
          <a:p>
            <a:pPr marL="914400" lvl="1" indent="-514350" eaLnBrk="1" hangingPunct="1">
              <a:buFont typeface="Wingdings" charset="2"/>
              <a:buChar char="Ø"/>
            </a:pPr>
            <a:r>
              <a:rPr lang="en-US" sz="2800" dirty="0" smtClean="0"/>
              <a:t>California (8), Vermont (5), Illinois (2), New Mexico (1)</a:t>
            </a:r>
            <a:endParaRPr lang="en-US" sz="2800" dirty="0"/>
          </a:p>
        </p:txBody>
      </p:sp>
    </p:spTree>
    <p:extLst>
      <p:ext uri="{BB962C8B-B14F-4D97-AF65-F5344CB8AC3E}">
        <p14:creationId xmlns:p14="http://schemas.microsoft.com/office/powerpoint/2010/main" val="145982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685800" y="457200"/>
            <a:ext cx="7772400" cy="1143000"/>
          </a:xfrm>
        </p:spPr>
        <p:txBody>
          <a:bodyPr/>
          <a:lstStyle/>
          <a:p>
            <a:pPr eaLnBrk="1" hangingPunct="1"/>
            <a:r>
              <a:rPr lang="en-US" sz="3600" b="1"/>
              <a:t>Results</a:t>
            </a:r>
          </a:p>
        </p:txBody>
      </p:sp>
      <p:sp>
        <p:nvSpPr>
          <p:cNvPr id="36867" name="Content Placeholder 2"/>
          <p:cNvSpPr>
            <a:spLocks noGrp="1"/>
          </p:cNvSpPr>
          <p:nvPr>
            <p:ph idx="4294967295"/>
          </p:nvPr>
        </p:nvSpPr>
        <p:spPr>
          <a:xfrm>
            <a:off x="762000" y="1447800"/>
            <a:ext cx="8382000" cy="4114800"/>
          </a:xfrm>
        </p:spPr>
        <p:txBody>
          <a:bodyPr>
            <a:normAutofit/>
          </a:bodyPr>
          <a:lstStyle/>
          <a:p>
            <a:pPr marL="514350" indent="-514350" eaLnBrk="1" hangingPunct="1">
              <a:buFontTx/>
              <a:buNone/>
            </a:pPr>
            <a:r>
              <a:rPr lang="en-US" sz="3600" dirty="0"/>
              <a:t>Litter is widespread</a:t>
            </a:r>
          </a:p>
          <a:p>
            <a:pPr marL="514350" indent="-514350" eaLnBrk="1" hangingPunct="1"/>
            <a:r>
              <a:rPr lang="en-US" sz="3600" dirty="0"/>
              <a:t>Of the 130 sites, only two had defined observation areas that were clean of litter</a:t>
            </a:r>
          </a:p>
        </p:txBody>
      </p:sp>
    </p:spTree>
    <p:extLst>
      <p:ext uri="{BB962C8B-B14F-4D97-AF65-F5344CB8AC3E}">
        <p14:creationId xmlns:p14="http://schemas.microsoft.com/office/powerpoint/2010/main" val="4108623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762000" y="304800"/>
            <a:ext cx="7772400" cy="1143000"/>
          </a:xfrm>
        </p:spPr>
        <p:txBody>
          <a:bodyPr/>
          <a:lstStyle/>
          <a:p>
            <a:pPr eaLnBrk="1" hangingPunct="1"/>
            <a:r>
              <a:rPr lang="en-US" sz="3600" b="1"/>
              <a:t>Results</a:t>
            </a:r>
          </a:p>
        </p:txBody>
      </p:sp>
      <p:sp>
        <p:nvSpPr>
          <p:cNvPr id="38915" name="Content Placeholder 2"/>
          <p:cNvSpPr>
            <a:spLocks noGrp="1"/>
          </p:cNvSpPr>
          <p:nvPr>
            <p:ph idx="4294967295"/>
          </p:nvPr>
        </p:nvSpPr>
        <p:spPr>
          <a:xfrm>
            <a:off x="586154" y="1629507"/>
            <a:ext cx="8382000" cy="4114800"/>
          </a:xfrm>
        </p:spPr>
        <p:txBody>
          <a:bodyPr/>
          <a:lstStyle/>
          <a:p>
            <a:pPr marL="514350" indent="-514350" eaLnBrk="1" hangingPunct="1">
              <a:buFontTx/>
              <a:buNone/>
            </a:pPr>
            <a:r>
              <a:rPr lang="en-US" sz="2400" i="1" dirty="0"/>
              <a:t>Number of Sites (out of 130) with Existing Litter by Types</a:t>
            </a:r>
            <a:r>
              <a:rPr lang="en-US" sz="2400" dirty="0"/>
              <a:t> </a:t>
            </a:r>
            <a:r>
              <a:rPr lang="en-US" sz="2000" dirty="0"/>
              <a:t>	 </a:t>
            </a:r>
          </a:p>
        </p:txBody>
      </p:sp>
      <p:pic>
        <p:nvPicPr>
          <p:cNvPr id="38916" name="Picture 3"/>
          <p:cNvPicPr>
            <a:picLocks noChangeAspect="1"/>
          </p:cNvPicPr>
          <p:nvPr/>
        </p:nvPicPr>
        <p:blipFill>
          <a:blip r:embed="rId3"/>
          <a:srcRect l="19077" r="19717" b="7692"/>
          <a:stretch>
            <a:fillRect/>
          </a:stretch>
        </p:blipFill>
        <p:spPr bwMode="auto">
          <a:xfrm>
            <a:off x="1828800" y="2286000"/>
            <a:ext cx="5867400" cy="4572000"/>
          </a:xfrm>
          <a:prstGeom prst="rect">
            <a:avLst/>
          </a:prstGeom>
          <a:noFill/>
          <a:ln w="9525">
            <a:noFill/>
            <a:miter lim="800000"/>
            <a:headEnd/>
            <a:tailEnd/>
          </a:ln>
        </p:spPr>
      </p:pic>
    </p:spTree>
    <p:extLst>
      <p:ext uri="{BB962C8B-B14F-4D97-AF65-F5344CB8AC3E}">
        <p14:creationId xmlns:p14="http://schemas.microsoft.com/office/powerpoint/2010/main" val="149506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685800" y="457200"/>
            <a:ext cx="7772400" cy="1143000"/>
          </a:xfrm>
        </p:spPr>
        <p:txBody>
          <a:bodyPr/>
          <a:lstStyle/>
          <a:p>
            <a:pPr eaLnBrk="1" hangingPunct="1"/>
            <a:r>
              <a:rPr lang="en-US" sz="3600" b="1"/>
              <a:t>Results</a:t>
            </a:r>
          </a:p>
        </p:txBody>
      </p:sp>
      <p:sp>
        <p:nvSpPr>
          <p:cNvPr id="40963" name="Content Placeholder 2"/>
          <p:cNvSpPr>
            <a:spLocks noGrp="1"/>
          </p:cNvSpPr>
          <p:nvPr>
            <p:ph idx="4294967295"/>
          </p:nvPr>
        </p:nvSpPr>
        <p:spPr>
          <a:xfrm>
            <a:off x="762000" y="1447800"/>
            <a:ext cx="8382000" cy="1676400"/>
          </a:xfrm>
        </p:spPr>
        <p:txBody>
          <a:bodyPr/>
          <a:lstStyle/>
          <a:p>
            <a:pPr marL="514350" indent="-514350" eaLnBrk="1" hangingPunct="1">
              <a:buFontTx/>
              <a:buNone/>
            </a:pPr>
            <a:r>
              <a:rPr lang="en-US"/>
              <a:t>General Litter Observations</a:t>
            </a:r>
          </a:p>
          <a:p>
            <a:pPr marL="514350" indent="-514350" eaLnBrk="1" hangingPunct="1"/>
            <a:r>
              <a:rPr lang="en-US"/>
              <a:t>17% of all disposals were improper (litter)</a:t>
            </a:r>
          </a:p>
          <a:p>
            <a:pPr marL="514350" indent="-514350" eaLnBrk="1" hangingPunct="1"/>
            <a:r>
              <a:rPr lang="en-US"/>
              <a:t>4% of all individuals littered</a:t>
            </a:r>
          </a:p>
        </p:txBody>
      </p:sp>
      <p:graphicFrame>
        <p:nvGraphicFramePr>
          <p:cNvPr id="4" name="Table 3"/>
          <p:cNvGraphicFramePr>
            <a:graphicFrameLocks noGrp="1"/>
          </p:cNvGraphicFramePr>
          <p:nvPr/>
        </p:nvGraphicFramePr>
        <p:xfrm>
          <a:off x="1600200" y="3352800"/>
          <a:ext cx="5791200" cy="2600325"/>
        </p:xfrm>
        <a:graphic>
          <a:graphicData uri="http://schemas.openxmlformats.org/drawingml/2006/table">
            <a:tbl>
              <a:tblPr/>
              <a:tblGrid>
                <a:gridCol w="2533650"/>
                <a:gridCol w="1520825"/>
                <a:gridCol w="173672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cs typeface="ＭＳ Ｐゴシック" charset="-128"/>
                        </a:rPr>
                        <a:t>Observation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cs typeface="ＭＳ Ｐゴシック" charset="-128"/>
                        </a:rPr>
                        <a:t>Frequency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cs typeface="ＭＳ Ｐゴシック" charset="-128"/>
                        </a:rPr>
                        <a:t>Percentage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Left site with no object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2,471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28%</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Left site with object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4,534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50%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Disposed of an object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1,962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22%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     - Proper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cs typeface="ＭＳ Ｐゴシック" charset="-128"/>
                        </a:rPr>
                        <a:t>1620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cs typeface="ＭＳ Ｐゴシック" charset="-128"/>
                        </a:rPr>
                        <a:t>83%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cs typeface="ＭＳ Ｐゴシック" charset="-128"/>
                        </a:rPr>
                        <a:t>     - Litter</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cs typeface="ＭＳ Ｐゴシック" charset="-128"/>
                        </a:rPr>
                        <a:t>342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cs typeface="ＭＳ Ｐゴシック" charset="-128"/>
                        </a:rPr>
                        <a:t>17%</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cs typeface="ＭＳ Ｐゴシック" charset="-128"/>
                        </a:rPr>
                        <a:t>TOTAL</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ea typeface="ＭＳ Ｐゴシック" charset="-128"/>
                          <a:cs typeface="ＭＳ Ｐゴシック" charset="-128"/>
                        </a:rPr>
                        <a:t>8990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3011212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52754"/>
            <a:ext cx="7772400" cy="1143000"/>
          </a:xfrm>
        </p:spPr>
        <p:txBody>
          <a:bodyPr/>
          <a:lstStyle/>
          <a:p>
            <a:pPr eaLnBrk="1" hangingPunct="1"/>
            <a:r>
              <a:rPr lang="en-US" sz="3600" b="1" dirty="0"/>
              <a:t>Results</a:t>
            </a:r>
          </a:p>
        </p:txBody>
      </p:sp>
      <p:sp>
        <p:nvSpPr>
          <p:cNvPr id="43011" name="Rectangle 5"/>
          <p:cNvSpPr>
            <a:spLocks noChangeArrowheads="1"/>
          </p:cNvSpPr>
          <p:nvPr/>
        </p:nvSpPr>
        <p:spPr bwMode="auto">
          <a:xfrm>
            <a:off x="457200" y="1556787"/>
            <a:ext cx="8229600" cy="461665"/>
          </a:xfrm>
          <a:prstGeom prst="rect">
            <a:avLst/>
          </a:prstGeom>
          <a:noFill/>
          <a:ln w="9525">
            <a:noFill/>
            <a:miter lim="800000"/>
            <a:headEnd/>
            <a:tailEnd/>
          </a:ln>
        </p:spPr>
        <p:txBody>
          <a:bodyPr>
            <a:prstTxWarp prst="textNoShape">
              <a:avLst/>
            </a:prstTxWarp>
            <a:spAutoFit/>
          </a:bodyPr>
          <a:lstStyle/>
          <a:p>
            <a:r>
              <a:rPr lang="en-US" sz="2400" i="1" dirty="0"/>
              <a:t>Type and Frequency of Disposed Objects</a:t>
            </a:r>
            <a:r>
              <a:rPr lang="en-US" sz="2400" dirty="0"/>
              <a:t> </a:t>
            </a:r>
          </a:p>
        </p:txBody>
      </p:sp>
      <p:pic>
        <p:nvPicPr>
          <p:cNvPr id="43012" name="Picture 4"/>
          <p:cNvPicPr>
            <a:picLocks noChangeAspect="1"/>
          </p:cNvPicPr>
          <p:nvPr/>
        </p:nvPicPr>
        <p:blipFill>
          <a:blip r:embed="rId3"/>
          <a:srcRect l="11234" r="12939" b="6705"/>
          <a:stretch>
            <a:fillRect/>
          </a:stretch>
        </p:blipFill>
        <p:spPr bwMode="auto">
          <a:xfrm>
            <a:off x="1813169" y="2260600"/>
            <a:ext cx="6172200" cy="4241800"/>
          </a:xfrm>
          <a:prstGeom prst="rect">
            <a:avLst/>
          </a:prstGeom>
          <a:noFill/>
          <a:ln w="9525">
            <a:noFill/>
            <a:miter lim="800000"/>
            <a:headEnd/>
            <a:tailEnd/>
          </a:ln>
        </p:spPr>
      </p:pic>
    </p:spTree>
    <p:extLst>
      <p:ext uri="{BB962C8B-B14F-4D97-AF65-F5344CB8AC3E}">
        <p14:creationId xmlns:p14="http://schemas.microsoft.com/office/powerpoint/2010/main" val="420132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685800" y="228600"/>
            <a:ext cx="7772400" cy="1143000"/>
          </a:xfrm>
        </p:spPr>
        <p:txBody>
          <a:bodyPr/>
          <a:lstStyle/>
          <a:p>
            <a:pPr eaLnBrk="1" hangingPunct="1"/>
            <a:r>
              <a:rPr lang="en-US" sz="3600" b="1"/>
              <a:t>Results</a:t>
            </a:r>
          </a:p>
        </p:txBody>
      </p:sp>
      <p:sp>
        <p:nvSpPr>
          <p:cNvPr id="45059" name="Content Placeholder 2"/>
          <p:cNvSpPr>
            <a:spLocks noGrp="1"/>
          </p:cNvSpPr>
          <p:nvPr>
            <p:ph idx="4294967295"/>
          </p:nvPr>
        </p:nvSpPr>
        <p:spPr>
          <a:xfrm>
            <a:off x="457200" y="1399339"/>
            <a:ext cx="8382000" cy="1676400"/>
          </a:xfrm>
        </p:spPr>
        <p:txBody>
          <a:bodyPr/>
          <a:lstStyle/>
          <a:p>
            <a:pPr marL="514350" indent="-514350" eaLnBrk="1" hangingPunct="1"/>
            <a:r>
              <a:rPr lang="en-US" sz="2800" dirty="0"/>
              <a:t>The majority (87%) of observed littering was done with notable </a:t>
            </a:r>
            <a:r>
              <a:rPr lang="en-US" sz="2800" dirty="0" smtClean="0"/>
              <a:t>intent</a:t>
            </a:r>
            <a:endParaRPr lang="en-US" sz="2800" dirty="0"/>
          </a:p>
        </p:txBody>
      </p:sp>
      <p:pic>
        <p:nvPicPr>
          <p:cNvPr id="45060" name="Picture 4"/>
          <p:cNvPicPr>
            <a:picLocks noChangeAspect="1"/>
          </p:cNvPicPr>
          <p:nvPr/>
        </p:nvPicPr>
        <p:blipFill>
          <a:blip r:embed="rId3"/>
          <a:srcRect l="15218" r="15900"/>
          <a:stretch>
            <a:fillRect/>
          </a:stretch>
        </p:blipFill>
        <p:spPr bwMode="auto">
          <a:xfrm>
            <a:off x="1752600" y="2851150"/>
            <a:ext cx="6553200" cy="4006850"/>
          </a:xfrm>
          <a:prstGeom prst="rect">
            <a:avLst/>
          </a:prstGeom>
          <a:noFill/>
          <a:ln w="9525">
            <a:noFill/>
            <a:miter lim="800000"/>
            <a:headEnd/>
            <a:tailEnd/>
          </a:ln>
        </p:spPr>
      </p:pic>
    </p:spTree>
    <p:extLst>
      <p:ext uri="{BB962C8B-B14F-4D97-AF65-F5344CB8AC3E}">
        <p14:creationId xmlns:p14="http://schemas.microsoft.com/office/powerpoint/2010/main" val="3026387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685800" y="457200"/>
            <a:ext cx="7772400" cy="1143000"/>
          </a:xfrm>
        </p:spPr>
        <p:txBody>
          <a:bodyPr/>
          <a:lstStyle/>
          <a:p>
            <a:pPr eaLnBrk="1" hangingPunct="1"/>
            <a:r>
              <a:rPr lang="en-US" sz="3600" b="1"/>
              <a:t>Results</a:t>
            </a:r>
          </a:p>
        </p:txBody>
      </p:sp>
      <p:sp>
        <p:nvSpPr>
          <p:cNvPr id="47107" name="Content Placeholder 2"/>
          <p:cNvSpPr>
            <a:spLocks noGrp="1"/>
          </p:cNvSpPr>
          <p:nvPr>
            <p:ph idx="4294967295"/>
          </p:nvPr>
        </p:nvSpPr>
        <p:spPr>
          <a:xfrm>
            <a:off x="762000" y="1447800"/>
            <a:ext cx="8382000" cy="4114800"/>
          </a:xfrm>
        </p:spPr>
        <p:txBody>
          <a:bodyPr>
            <a:normAutofit/>
          </a:bodyPr>
          <a:lstStyle/>
          <a:p>
            <a:pPr marL="514350" indent="-514350" eaLnBrk="1" hangingPunct="1">
              <a:buFontTx/>
              <a:buNone/>
            </a:pPr>
            <a:r>
              <a:rPr lang="en-US" dirty="0" smtClean="0"/>
              <a:t>Predicting Littering</a:t>
            </a:r>
          </a:p>
          <a:p>
            <a:pPr marL="0" indent="0" eaLnBrk="1" hangingPunct="1">
              <a:buNone/>
            </a:pPr>
            <a:r>
              <a:rPr lang="en-US" dirty="0" smtClean="0"/>
              <a:t>Individual-level: </a:t>
            </a:r>
          </a:p>
          <a:p>
            <a:pPr marL="400050" lvl="1" indent="0" eaLnBrk="1" hangingPunct="1">
              <a:buNone/>
            </a:pPr>
            <a:r>
              <a:rPr lang="en-US" b="1" dirty="0" smtClean="0"/>
              <a:t>- age</a:t>
            </a:r>
            <a:r>
              <a:rPr lang="en-US" dirty="0" smtClean="0"/>
              <a:t> (negatively related to littering)</a:t>
            </a:r>
          </a:p>
          <a:p>
            <a:pPr marL="400050" lvl="1" indent="0" eaLnBrk="1" hangingPunct="1">
              <a:buNone/>
            </a:pPr>
            <a:r>
              <a:rPr lang="en-US" b="1" dirty="0" smtClean="0"/>
              <a:t>- distance to receptacle </a:t>
            </a:r>
            <a:r>
              <a:rPr lang="en-US" dirty="0" smtClean="0"/>
              <a:t>(</a:t>
            </a:r>
            <a:r>
              <a:rPr lang="en-US" dirty="0" smtClean="0">
                <a:sym typeface="Symbol" charset="2"/>
              </a:rPr>
              <a:t>positively related</a:t>
            </a:r>
            <a:r>
              <a:rPr lang="en-US" dirty="0" smtClean="0"/>
              <a:t>)</a:t>
            </a:r>
          </a:p>
          <a:p>
            <a:pPr marL="400050" lvl="1" indent="0" eaLnBrk="1" hangingPunct="1">
              <a:buNone/>
            </a:pPr>
            <a:r>
              <a:rPr lang="en-US" dirty="0" smtClean="0"/>
              <a:t>- Not gender, group, time of day </a:t>
            </a:r>
            <a:endParaRPr lang="en-US" dirty="0"/>
          </a:p>
        </p:txBody>
      </p:sp>
    </p:spTree>
    <p:extLst>
      <p:ext uri="{BB962C8B-B14F-4D97-AF65-F5344CB8AC3E}">
        <p14:creationId xmlns:p14="http://schemas.microsoft.com/office/powerpoint/2010/main" val="4000233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95A36AF-A8A4-D54A-85C8-B0D39C729CEB}" type="slidenum">
              <a:rPr lang="en-US" altLang="en-US" sz="1000">
                <a:solidFill>
                  <a:srgbClr val="7F7F7F"/>
                </a:solidFill>
              </a:rPr>
              <a:pPr eaLnBrk="1" hangingPunct="1"/>
              <a:t>2</a:t>
            </a:fld>
            <a:endParaRPr lang="en-US" altLang="en-US" sz="1000">
              <a:solidFill>
                <a:srgbClr val="7F7F7F"/>
              </a:solidFill>
            </a:endParaRPr>
          </a:p>
        </p:txBody>
      </p:sp>
      <p:pic>
        <p:nvPicPr>
          <p:cNvPr id="13315" name="Picture 4" descr="What_works_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525" y="0"/>
            <a:ext cx="4806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25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685800" y="457200"/>
            <a:ext cx="7772400" cy="1143000"/>
          </a:xfrm>
        </p:spPr>
        <p:txBody>
          <a:bodyPr/>
          <a:lstStyle/>
          <a:p>
            <a:pPr eaLnBrk="1" hangingPunct="1"/>
            <a:r>
              <a:rPr lang="en-US" sz="3600" b="1"/>
              <a:t>Results</a:t>
            </a:r>
          </a:p>
        </p:txBody>
      </p:sp>
      <p:sp>
        <p:nvSpPr>
          <p:cNvPr id="47107" name="Content Placeholder 2"/>
          <p:cNvSpPr>
            <a:spLocks noGrp="1"/>
          </p:cNvSpPr>
          <p:nvPr>
            <p:ph idx="4294967295"/>
          </p:nvPr>
        </p:nvSpPr>
        <p:spPr>
          <a:xfrm>
            <a:off x="762000" y="1447800"/>
            <a:ext cx="8382000" cy="4114800"/>
          </a:xfrm>
        </p:spPr>
        <p:txBody>
          <a:bodyPr>
            <a:normAutofit/>
          </a:bodyPr>
          <a:lstStyle/>
          <a:p>
            <a:pPr marL="514350" indent="-514350">
              <a:buNone/>
            </a:pPr>
            <a:r>
              <a:rPr lang="en-US" dirty="0" smtClean="0"/>
              <a:t>Context-level</a:t>
            </a:r>
          </a:p>
          <a:p>
            <a:pPr marL="0" indent="0">
              <a:buNone/>
            </a:pPr>
            <a:r>
              <a:rPr lang="en-US" dirty="0"/>
              <a:t> </a:t>
            </a:r>
            <a:r>
              <a:rPr lang="en-US" dirty="0" smtClean="0"/>
              <a:t>  - Number of receptacles</a:t>
            </a:r>
            <a:r>
              <a:rPr lang="en-US" sz="3200" dirty="0" smtClean="0"/>
              <a:t> (</a:t>
            </a:r>
            <a:r>
              <a:rPr lang="en-US" sz="2000" dirty="0" smtClean="0">
                <a:sym typeface="Symbol" charset="2"/>
              </a:rPr>
              <a:t>more receptacles less litter</a:t>
            </a:r>
            <a:r>
              <a:rPr lang="en-US" sz="3200" dirty="0" smtClean="0"/>
              <a:t>)</a:t>
            </a:r>
            <a:r>
              <a:rPr lang="en-US" sz="2400" dirty="0" smtClean="0"/>
              <a:t>.</a:t>
            </a:r>
            <a:r>
              <a:rPr lang="en-US" sz="3200" dirty="0" smtClean="0"/>
              <a:t> </a:t>
            </a:r>
          </a:p>
          <a:p>
            <a:pPr marL="514350" indent="-514350"/>
            <a:r>
              <a:rPr lang="en-US" dirty="0" smtClean="0"/>
              <a:t>Presence of existing litter </a:t>
            </a:r>
            <a:r>
              <a:rPr lang="en-US" sz="3200" dirty="0" smtClean="0"/>
              <a:t>(</a:t>
            </a:r>
            <a:r>
              <a:rPr lang="en-US" sz="2000" dirty="0" smtClean="0">
                <a:sym typeface="Symbol" charset="2"/>
              </a:rPr>
              <a:t>more litter, more littering</a:t>
            </a:r>
            <a:r>
              <a:rPr lang="en-US" sz="3200" dirty="0" smtClean="0"/>
              <a:t>)</a:t>
            </a:r>
            <a:r>
              <a:rPr lang="en-US" sz="2400" dirty="0" smtClean="0"/>
              <a:t>.</a:t>
            </a:r>
            <a:endParaRPr lang="en-US" sz="3200" dirty="0" smtClean="0"/>
          </a:p>
          <a:p>
            <a:pPr marL="514350" indent="-514350"/>
            <a:r>
              <a:rPr lang="en-US" sz="3200" dirty="0" smtClean="0"/>
              <a:t>Not weather, signage, site type, crowdedness, temperature</a:t>
            </a:r>
          </a:p>
        </p:txBody>
      </p:sp>
    </p:spTree>
    <p:extLst>
      <p:ext uri="{BB962C8B-B14F-4D97-AF65-F5344CB8AC3E}">
        <p14:creationId xmlns:p14="http://schemas.microsoft.com/office/powerpoint/2010/main" val="3210963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noFill/>
        </p:spPr>
        <p:txBody>
          <a:bodyPr/>
          <a:lstStyle/>
          <a:p>
            <a:pPr eaLnBrk="1" hangingPunct="1"/>
            <a:r>
              <a:rPr lang="en-US" dirty="0"/>
              <a:t>Recommendations</a:t>
            </a:r>
          </a:p>
        </p:txBody>
      </p:sp>
      <p:sp>
        <p:nvSpPr>
          <p:cNvPr id="2" name="Content Placeholder 1"/>
          <p:cNvSpPr>
            <a:spLocks noGrp="1"/>
          </p:cNvSpPr>
          <p:nvPr>
            <p:ph sz="quarter" idx="1"/>
          </p:nvPr>
        </p:nvSpPr>
        <p:spPr/>
        <p:txBody>
          <a:bodyPr/>
          <a:lstStyle/>
          <a:p>
            <a:pPr marL="514350" indent="-514350" eaLnBrk="1" hangingPunct="1">
              <a:buNone/>
            </a:pPr>
            <a:r>
              <a:rPr lang="en-US" sz="3200" b="1" dirty="0"/>
              <a:t>An Integrated Strategy (in priority order)</a:t>
            </a:r>
          </a:p>
          <a:p>
            <a:pPr marL="514350" indent="-514350" eaLnBrk="1" hangingPunct="1">
              <a:buNone/>
            </a:pPr>
            <a:r>
              <a:rPr lang="en-US" sz="3200" dirty="0"/>
              <a:t>1. Clean up existing litter</a:t>
            </a:r>
          </a:p>
          <a:p>
            <a:pPr marL="514350" indent="-514350" eaLnBrk="1" hangingPunct="1">
              <a:buNone/>
            </a:pPr>
            <a:r>
              <a:rPr lang="en-US" sz="3200" dirty="0"/>
              <a:t>2. Provide expanded (and more convenient) infrastructure</a:t>
            </a:r>
          </a:p>
          <a:p>
            <a:pPr marL="514350" indent="-514350" eaLnBrk="1" hangingPunct="1">
              <a:buNone/>
            </a:pPr>
            <a:r>
              <a:rPr lang="en-US" sz="3200" dirty="0"/>
              <a:t>3.  Motivational messages (done right</a:t>
            </a:r>
            <a:r>
              <a:rPr lang="en-US" sz="3200" dirty="0" smtClean="0"/>
              <a:t>)</a:t>
            </a:r>
            <a:endParaRPr lang="en-US" sz="3200" dirty="0"/>
          </a:p>
        </p:txBody>
      </p:sp>
    </p:spTree>
    <p:extLst>
      <p:ext uri="{BB962C8B-B14F-4D97-AF65-F5344CB8AC3E}">
        <p14:creationId xmlns:p14="http://schemas.microsoft.com/office/powerpoint/2010/main" val="2049082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5"/>
          <p:cNvSpPr>
            <a:spLocks noGrp="1"/>
          </p:cNvSpPr>
          <p:nvPr>
            <p:ph idx="1"/>
          </p:nvPr>
        </p:nvSpPr>
        <p:spPr>
          <a:xfrm>
            <a:off x="392723" y="1668584"/>
            <a:ext cx="8077200" cy="3429000"/>
          </a:xfrm>
        </p:spPr>
        <p:txBody>
          <a:bodyPr>
            <a:noAutofit/>
          </a:bodyPr>
          <a:lstStyle/>
          <a:p>
            <a:pPr marL="514350" indent="-514350" eaLnBrk="1" hangingPunct="1">
              <a:buNone/>
            </a:pPr>
            <a:r>
              <a:rPr lang="en-US" sz="3600" dirty="0" smtClean="0"/>
              <a:t>1. Clean</a:t>
            </a:r>
            <a:r>
              <a:rPr lang="en-US" sz="3600" dirty="0"/>
              <a:t>-</a:t>
            </a:r>
            <a:r>
              <a:rPr lang="en-US" sz="3600" dirty="0" smtClean="0"/>
              <a:t>up existing litter</a:t>
            </a:r>
          </a:p>
          <a:p>
            <a:pPr marL="514350" indent="-514350" eaLnBrk="1" hangingPunct="1"/>
            <a:r>
              <a:rPr lang="en-US" sz="2800" dirty="0" smtClean="0"/>
              <a:t>If you can only do one thing, do THIS!</a:t>
            </a:r>
          </a:p>
          <a:p>
            <a:pPr marL="514350" indent="-514350" eaLnBrk="1" hangingPunct="1"/>
            <a:r>
              <a:rPr lang="en-US" sz="2800" dirty="0" smtClean="0"/>
              <a:t>Littering </a:t>
            </a:r>
            <a:r>
              <a:rPr lang="en-US" sz="2800" dirty="0"/>
              <a:t>is more common in littered environments </a:t>
            </a:r>
          </a:p>
          <a:p>
            <a:pPr marL="514350" indent="-514350" eaLnBrk="1" hangingPunct="1"/>
            <a:r>
              <a:rPr lang="en-US" sz="2800" dirty="0"/>
              <a:t>Consistent and ongoing clean-up efforts</a:t>
            </a:r>
          </a:p>
          <a:p>
            <a:pPr marL="514350" indent="-514350" eaLnBrk="1" hangingPunct="1"/>
            <a:r>
              <a:rPr lang="en-US" sz="2800" dirty="0"/>
              <a:t>Beautify through attractive landscaping and </a:t>
            </a:r>
            <a:r>
              <a:rPr lang="en-US" sz="2800" dirty="0" smtClean="0"/>
              <a:t>infrastructure</a:t>
            </a:r>
          </a:p>
          <a:p>
            <a:pPr marL="514350" indent="-514350" eaLnBrk="1" hangingPunct="1"/>
            <a:r>
              <a:rPr lang="en-US" sz="2800" dirty="0" smtClean="0"/>
              <a:t>Placing a sign in a littered environment will only make things worse</a:t>
            </a:r>
            <a:endParaRPr lang="en-US" sz="2800" dirty="0"/>
          </a:p>
        </p:txBody>
      </p:sp>
      <p:sp>
        <p:nvSpPr>
          <p:cNvPr id="68611" name="Rectangle 2"/>
          <p:cNvSpPr>
            <a:spLocks noGrp="1" noChangeArrowheads="1"/>
          </p:cNvSpPr>
          <p:nvPr>
            <p:ph type="title"/>
          </p:nvPr>
        </p:nvSpPr>
        <p:spPr>
          <a:noFill/>
        </p:spPr>
        <p:txBody>
          <a:bodyPr/>
          <a:lstStyle/>
          <a:p>
            <a:pPr eaLnBrk="1" hangingPunct="1"/>
            <a:r>
              <a:rPr lang="en-US"/>
              <a:t>Recommendations</a:t>
            </a:r>
          </a:p>
        </p:txBody>
      </p:sp>
    </p:spTree>
    <p:extLst>
      <p:ext uri="{BB962C8B-B14F-4D97-AF65-F5344CB8AC3E}">
        <p14:creationId xmlns:p14="http://schemas.microsoft.com/office/powerpoint/2010/main" val="334422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dianummer 4"/>
          <p:cNvSpPr>
            <a:spLocks noGrp="1"/>
          </p:cNvSpPr>
          <p:nvPr>
            <p:ph type="sldNum" sz="quarter" idx="11"/>
          </p:nvPr>
        </p:nvSpPr>
        <p:spPr>
          <a:noFill/>
        </p:spPr>
        <p:txBody>
          <a:bodyPr/>
          <a:lstStyle/>
          <a:p>
            <a:r>
              <a:rPr lang="en-US"/>
              <a:t> | </a:t>
            </a:r>
            <a:fld id="{24E96EF5-0540-C245-B2EE-E46865E7CF3A}" type="slidenum">
              <a:rPr lang="en-US"/>
              <a:pPr/>
              <a:t>23</a:t>
            </a:fld>
            <a:endParaRPr lang="en-US"/>
          </a:p>
        </p:txBody>
      </p:sp>
      <p:sp>
        <p:nvSpPr>
          <p:cNvPr id="8196" name="Rectangle 5"/>
          <p:cNvSpPr>
            <a:spLocks noGrp="1" noChangeArrowheads="1"/>
          </p:cNvSpPr>
          <p:nvPr>
            <p:ph type="title"/>
          </p:nvPr>
        </p:nvSpPr>
        <p:spPr/>
        <p:txBody>
          <a:bodyPr/>
          <a:lstStyle/>
          <a:p>
            <a:r>
              <a:rPr lang="en-US" dirty="0" smtClean="0"/>
              <a:t>Keizer et al. (2012)</a:t>
            </a:r>
            <a:endParaRPr lang="en-US" dirty="0"/>
          </a:p>
        </p:txBody>
      </p:sp>
      <p:pic>
        <p:nvPicPr>
          <p:cNvPr id="8197" name="Picture 7" descr="DSCN1647"/>
          <p:cNvPicPr>
            <a:picLocks noChangeAspect="1" noChangeArrowheads="1"/>
          </p:cNvPicPr>
          <p:nvPr/>
        </p:nvPicPr>
        <p:blipFill>
          <a:blip r:embed="rId3"/>
          <a:srcRect/>
          <a:stretch>
            <a:fillRect/>
          </a:stretch>
        </p:blipFill>
        <p:spPr bwMode="auto">
          <a:xfrm>
            <a:off x="971550" y="2222500"/>
            <a:ext cx="3600450" cy="2700338"/>
          </a:xfrm>
          <a:prstGeom prst="rect">
            <a:avLst/>
          </a:prstGeom>
          <a:noFill/>
          <a:ln w="9525">
            <a:noFill/>
            <a:miter lim="800000"/>
            <a:headEnd/>
            <a:tailEnd/>
          </a:ln>
        </p:spPr>
      </p:pic>
      <p:pic>
        <p:nvPicPr>
          <p:cNvPr id="8198" name="Picture 12" descr="verbodsbord"/>
          <p:cNvPicPr>
            <a:picLocks noChangeAspect="1" noChangeArrowheads="1"/>
          </p:cNvPicPr>
          <p:nvPr/>
        </p:nvPicPr>
        <p:blipFill>
          <a:blip r:embed="rId4"/>
          <a:srcRect/>
          <a:stretch>
            <a:fillRect/>
          </a:stretch>
        </p:blipFill>
        <p:spPr bwMode="auto">
          <a:xfrm>
            <a:off x="4067175" y="4581525"/>
            <a:ext cx="1079500" cy="1079500"/>
          </a:xfrm>
          <a:prstGeom prst="rect">
            <a:avLst/>
          </a:prstGeom>
          <a:noFill/>
          <a:ln w="9525">
            <a:noFill/>
            <a:miter lim="800000"/>
            <a:headEnd/>
            <a:tailEnd/>
          </a:ln>
        </p:spPr>
      </p:pic>
      <p:sp>
        <p:nvSpPr>
          <p:cNvPr id="8199" name="Text Box 14"/>
          <p:cNvSpPr txBox="1">
            <a:spLocks noChangeArrowheads="1"/>
          </p:cNvSpPr>
          <p:nvPr/>
        </p:nvSpPr>
        <p:spPr bwMode="auto">
          <a:xfrm>
            <a:off x="2051050" y="5805488"/>
            <a:ext cx="5113338" cy="473075"/>
          </a:xfrm>
          <a:prstGeom prst="rect">
            <a:avLst/>
          </a:prstGeom>
          <a:noFill/>
          <a:ln w="6350">
            <a:noFill/>
            <a:miter lim="800000"/>
            <a:headEnd/>
            <a:tailEnd/>
          </a:ln>
        </p:spPr>
        <p:txBody>
          <a:bodyPr>
            <a:prstTxWarp prst="textNoShape">
              <a:avLst/>
            </a:prstTxWarp>
            <a:spAutoFit/>
          </a:bodyPr>
          <a:lstStyle/>
          <a:p>
            <a:endParaRPr lang="nl-NL" sz="2500"/>
          </a:p>
        </p:txBody>
      </p:sp>
      <p:sp>
        <p:nvSpPr>
          <p:cNvPr id="8200" name="Text Box 15"/>
          <p:cNvSpPr txBox="1">
            <a:spLocks noChangeArrowheads="1"/>
          </p:cNvSpPr>
          <p:nvPr/>
        </p:nvSpPr>
        <p:spPr bwMode="auto">
          <a:xfrm>
            <a:off x="2268538" y="5589588"/>
            <a:ext cx="4679950" cy="473075"/>
          </a:xfrm>
          <a:prstGeom prst="rect">
            <a:avLst/>
          </a:prstGeom>
          <a:noFill/>
          <a:ln w="6350">
            <a:noFill/>
            <a:miter lim="800000"/>
            <a:headEnd/>
            <a:tailEnd/>
          </a:ln>
        </p:spPr>
        <p:txBody>
          <a:bodyPr>
            <a:prstTxWarp prst="textNoShape">
              <a:avLst/>
            </a:prstTxWarp>
            <a:spAutoFit/>
          </a:bodyPr>
          <a:lstStyle/>
          <a:p>
            <a:endParaRPr lang="nl-NL" sz="2500"/>
          </a:p>
        </p:txBody>
      </p:sp>
      <p:sp>
        <p:nvSpPr>
          <p:cNvPr id="8201" name="Text Box 16"/>
          <p:cNvSpPr txBox="1">
            <a:spLocks noChangeArrowheads="1"/>
          </p:cNvSpPr>
          <p:nvPr/>
        </p:nvSpPr>
        <p:spPr bwMode="auto">
          <a:xfrm>
            <a:off x="4643438" y="2420938"/>
            <a:ext cx="4500562" cy="1938992"/>
          </a:xfrm>
          <a:prstGeom prst="rect">
            <a:avLst/>
          </a:prstGeom>
          <a:noFill/>
          <a:ln w="6350">
            <a:noFill/>
            <a:miter lim="800000"/>
            <a:headEnd/>
            <a:tailEnd/>
          </a:ln>
        </p:spPr>
        <p:txBody>
          <a:bodyPr wrap="square">
            <a:prstTxWarp prst="textNoShape">
              <a:avLst/>
            </a:prstTxWarp>
            <a:spAutoFit/>
          </a:bodyPr>
          <a:lstStyle/>
          <a:p>
            <a:pPr marL="342900" indent="-342900" algn="l">
              <a:buFontTx/>
              <a:buChar char="-"/>
            </a:pPr>
            <a:r>
              <a:rPr lang="en-US" sz="2400" dirty="0" smtClean="0"/>
              <a:t>N</a:t>
            </a:r>
            <a:r>
              <a:rPr lang="en-US" sz="2400" dirty="0"/>
              <a:t>=424</a:t>
            </a:r>
          </a:p>
          <a:p>
            <a:pPr marL="342900" indent="-342900" algn="l">
              <a:buFontTx/>
              <a:buChar char="-"/>
            </a:pPr>
            <a:r>
              <a:rPr lang="en-US" sz="2400" dirty="0" smtClean="0"/>
              <a:t>Flyer </a:t>
            </a:r>
            <a:r>
              <a:rPr lang="en-US" sz="2400" dirty="0"/>
              <a:t>attached to handlebar </a:t>
            </a:r>
          </a:p>
          <a:p>
            <a:pPr algn="l"/>
            <a:r>
              <a:rPr lang="en-US" sz="2400" dirty="0"/>
              <a:t>of bicycle</a:t>
            </a:r>
          </a:p>
          <a:p>
            <a:pPr algn="l"/>
            <a:r>
              <a:rPr lang="en-US" sz="2400" dirty="0"/>
              <a:t>- % people littered the flyer.</a:t>
            </a:r>
          </a:p>
          <a:p>
            <a:pPr algn="l"/>
            <a:endParaRPr lang="en-US" sz="2400" dirty="0"/>
          </a:p>
        </p:txBody>
      </p:sp>
    </p:spTree>
    <p:extLst>
      <p:ext uri="{BB962C8B-B14F-4D97-AF65-F5344CB8AC3E}">
        <p14:creationId xmlns:p14="http://schemas.microsoft.com/office/powerpoint/2010/main" val="287898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idx="4294967295"/>
            <p:extLst>
              <p:ext uri="{D42A27DB-BD31-4B8C-83A1-F6EECF244321}">
                <p14:modId xmlns:p14="http://schemas.microsoft.com/office/powerpoint/2010/main" val="877624162"/>
              </p:ext>
            </p:extLst>
          </p:nvPr>
        </p:nvGraphicFramePr>
        <p:xfrm>
          <a:off x="373441" y="1565275"/>
          <a:ext cx="7808913" cy="5400675"/>
        </p:xfrm>
        <a:graphic>
          <a:graphicData uri="http://schemas.openxmlformats.org/presentationml/2006/ole">
            <mc:AlternateContent xmlns:mc="http://schemas.openxmlformats.org/markup-compatibility/2006">
              <mc:Choice xmlns:v="urn:schemas-microsoft-com:vml" Requires="v">
                <p:oleObj spid="_x0000_s1046" name="Chart" r:id="rId4" imgW="7289800" imgH="5041900" progId="MSGraph.Chart.8">
                  <p:embed followColorScheme="full"/>
                </p:oleObj>
              </mc:Choice>
              <mc:Fallback>
                <p:oleObj name="Chart" r:id="rId4" imgW="7289800" imgH="5041900" progId="MSGraph.Chart.8">
                  <p:embed followColorScheme="full"/>
                  <p:pic>
                    <p:nvPicPr>
                      <p:cNvPr id="0" name=""/>
                      <p:cNvPicPr>
                        <a:picLocks noChangeAspect="1" noChangeArrowheads="1"/>
                      </p:cNvPicPr>
                      <p:nvPr/>
                    </p:nvPicPr>
                    <p:blipFill>
                      <a:blip r:embed="rId5"/>
                      <a:srcRect/>
                      <a:stretch>
                        <a:fillRect/>
                      </a:stretch>
                    </p:blipFill>
                    <p:spPr bwMode="auto">
                      <a:xfrm>
                        <a:off x="373441" y="1565275"/>
                        <a:ext cx="7808913" cy="5400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125" name="Picture 3" descr="DSCN1647"/>
          <p:cNvPicPr>
            <a:picLocks noChangeAspect="1" noChangeArrowheads="1"/>
          </p:cNvPicPr>
          <p:nvPr/>
        </p:nvPicPr>
        <p:blipFill>
          <a:blip r:embed="rId6"/>
          <a:srcRect/>
          <a:stretch>
            <a:fillRect/>
          </a:stretch>
        </p:blipFill>
        <p:spPr bwMode="auto">
          <a:xfrm>
            <a:off x="5651500" y="2033588"/>
            <a:ext cx="2881313" cy="2232025"/>
          </a:xfrm>
          <a:prstGeom prst="rect">
            <a:avLst/>
          </a:prstGeom>
          <a:noFill/>
          <a:ln w="9525">
            <a:noFill/>
            <a:miter lim="800000"/>
            <a:headEnd/>
            <a:tailEnd/>
          </a:ln>
        </p:spPr>
      </p:pic>
      <p:sp>
        <p:nvSpPr>
          <p:cNvPr id="6" name="Rectangle 5"/>
          <p:cNvSpPr txBox="1">
            <a:spLocks noChangeArrowheads="1"/>
          </p:cNvSpPr>
          <p:nvPr/>
        </p:nvSpPr>
        <p:spPr>
          <a:xfrm>
            <a:off x="612648" y="228600"/>
            <a:ext cx="8153400" cy="99060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r>
              <a:rPr lang="en-US" sz="4400" smtClean="0"/>
              <a:t>Keizer et al. (2012)</a:t>
            </a:r>
            <a:endParaRPr lang="en-US" sz="4400" dirty="0"/>
          </a:p>
        </p:txBody>
      </p:sp>
    </p:spTree>
    <p:extLst>
      <p:ext uri="{BB962C8B-B14F-4D97-AF65-F5344CB8AC3E}">
        <p14:creationId xmlns:p14="http://schemas.microsoft.com/office/powerpoint/2010/main" val="938203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5"/>
          <p:cNvSpPr>
            <a:spLocks noGrp="1"/>
          </p:cNvSpPr>
          <p:nvPr>
            <p:ph idx="1"/>
          </p:nvPr>
        </p:nvSpPr>
        <p:spPr>
          <a:xfrm>
            <a:off x="685800" y="1981200"/>
            <a:ext cx="8077200" cy="4525108"/>
          </a:xfrm>
        </p:spPr>
        <p:txBody>
          <a:bodyPr>
            <a:normAutofit/>
          </a:bodyPr>
          <a:lstStyle/>
          <a:p>
            <a:pPr marL="514350" indent="-514350" eaLnBrk="1" hangingPunct="1">
              <a:buFontTx/>
              <a:buNone/>
            </a:pPr>
            <a:r>
              <a:rPr lang="en-US" sz="3600" b="1" dirty="0"/>
              <a:t>2. Behavioral </a:t>
            </a:r>
            <a:r>
              <a:rPr lang="en-US" sz="3600" b="1" dirty="0" smtClean="0"/>
              <a:t>Affordances</a:t>
            </a:r>
          </a:p>
          <a:p>
            <a:pPr marL="514350" indent="-514350" eaLnBrk="1" hangingPunct="1"/>
            <a:r>
              <a:rPr lang="en-US" dirty="0"/>
              <a:t>Availability and convenience of receptacles strongly predictive of littering</a:t>
            </a:r>
          </a:p>
          <a:p>
            <a:pPr marL="514350" indent="-514350" eaLnBrk="1" hangingPunct="1"/>
            <a:r>
              <a:rPr lang="en-US" dirty="0"/>
              <a:t>Particularly for ash </a:t>
            </a:r>
            <a:r>
              <a:rPr lang="en-US" dirty="0" smtClean="0"/>
              <a:t>receptacles</a:t>
            </a:r>
          </a:p>
          <a:p>
            <a:pPr marL="514350" indent="-514350" eaLnBrk="1" hangingPunct="1"/>
            <a:r>
              <a:rPr lang="en-US" dirty="0" smtClean="0"/>
              <a:t>Need for recycling infrastructure</a:t>
            </a:r>
          </a:p>
          <a:p>
            <a:pPr marL="514350" indent="-514350" eaLnBrk="1" hangingPunct="1"/>
            <a:r>
              <a:rPr lang="en-US" dirty="0"/>
              <a:t>Opportunities for sponsored or branded receptacles</a:t>
            </a:r>
          </a:p>
        </p:txBody>
      </p:sp>
      <p:sp>
        <p:nvSpPr>
          <p:cNvPr id="70659" name="Rectangle 2"/>
          <p:cNvSpPr>
            <a:spLocks noGrp="1" noChangeArrowheads="1"/>
          </p:cNvSpPr>
          <p:nvPr>
            <p:ph type="title"/>
          </p:nvPr>
        </p:nvSpPr>
        <p:spPr>
          <a:noFill/>
        </p:spPr>
        <p:txBody>
          <a:bodyPr/>
          <a:lstStyle/>
          <a:p>
            <a:pPr eaLnBrk="1" hangingPunct="1"/>
            <a:r>
              <a:rPr lang="en-US"/>
              <a:t>Recommendations</a:t>
            </a:r>
          </a:p>
        </p:txBody>
      </p:sp>
    </p:spTree>
    <p:extLst>
      <p:ext uri="{BB962C8B-B14F-4D97-AF65-F5344CB8AC3E}">
        <p14:creationId xmlns:p14="http://schemas.microsoft.com/office/powerpoint/2010/main" val="362506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CA Rest Areas</a:t>
            </a:r>
            <a:endParaRPr lang="en-US" dirty="0">
              <a:solidFill>
                <a:srgbClr val="000000"/>
              </a:solidFill>
            </a:endParaRPr>
          </a:p>
        </p:txBody>
      </p:sp>
      <p:sp>
        <p:nvSpPr>
          <p:cNvPr id="3" name="Content Placeholder 2"/>
          <p:cNvSpPr>
            <a:spLocks noGrp="1"/>
          </p:cNvSpPr>
          <p:nvPr>
            <p:ph idx="1"/>
          </p:nvPr>
        </p:nvSpPr>
        <p:spPr>
          <a:xfrm>
            <a:off x="457200" y="1524000"/>
            <a:ext cx="8153400" cy="1904999"/>
          </a:xfrm>
        </p:spPr>
        <p:txBody>
          <a:bodyPr>
            <a:normAutofit lnSpcReduction="10000"/>
          </a:bodyPr>
          <a:lstStyle/>
          <a:p>
            <a:pPr>
              <a:buNone/>
            </a:pPr>
            <a:r>
              <a:rPr lang="en-US" dirty="0">
                <a:solidFill>
                  <a:schemeClr val="tx1"/>
                </a:solidFill>
                <a:latin typeface="+mj-lt"/>
              </a:rPr>
              <a:t>	</a:t>
            </a:r>
            <a:r>
              <a:rPr lang="en-US" sz="3000" dirty="0" smtClean="0">
                <a:solidFill>
                  <a:schemeClr val="tx1"/>
                </a:solidFill>
                <a:latin typeface="+mj-lt"/>
              </a:rPr>
              <a:t>This research was conducted in cooperation with Caltrans and KAB to test the effect of butt box ash receptacles on cigarette smoker disposal behavior. </a:t>
            </a:r>
            <a:endParaRPr lang="en-US" sz="3000" dirty="0">
              <a:solidFill>
                <a:schemeClr val="tx1"/>
              </a:solidFill>
              <a:latin typeface="+mj-lt"/>
            </a:endParaRPr>
          </a:p>
        </p:txBody>
      </p:sp>
      <p:sp>
        <p:nvSpPr>
          <p:cNvPr id="9" name="Rectangle 8"/>
          <p:cNvSpPr/>
          <p:nvPr/>
        </p:nvSpPr>
        <p:spPr>
          <a:xfrm>
            <a:off x="228600" y="228600"/>
            <a:ext cx="8686800" cy="6400800"/>
          </a:xfrm>
          <a:prstGeom prst="rect">
            <a:avLst/>
          </a:prstGeom>
          <a:noFill/>
          <a:ln w="127000">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hlee Stratakis.Desktop3\Desktop\Buttbox_sanscartoon2.jpg"/>
          <p:cNvPicPr>
            <a:picLocks noChangeAspect="1" noChangeArrowheads="1"/>
          </p:cNvPicPr>
          <p:nvPr/>
        </p:nvPicPr>
        <p:blipFill>
          <a:blip r:embed="rId2" cstate="print"/>
          <a:srcRect l="-162" t="24272" b="16263"/>
          <a:stretch>
            <a:fillRect/>
          </a:stretch>
        </p:blipFill>
        <p:spPr bwMode="auto">
          <a:xfrm>
            <a:off x="1905000" y="2994328"/>
            <a:ext cx="4648200" cy="3679512"/>
          </a:xfrm>
          <a:prstGeom prst="rect">
            <a:avLst/>
          </a:prstGeom>
          <a:ln>
            <a:noFill/>
          </a:ln>
          <a:effectLst>
            <a:softEdge rad="317500"/>
          </a:effectLst>
        </p:spPr>
      </p:pic>
    </p:spTree>
    <p:extLst>
      <p:ext uri="{BB962C8B-B14F-4D97-AF65-F5344CB8AC3E}">
        <p14:creationId xmlns:p14="http://schemas.microsoft.com/office/powerpoint/2010/main" val="229457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latin typeface="Trebuchet MS" pitchFamily="34" charset="0"/>
              </a:rPr>
              <a:t>Method</a:t>
            </a:r>
            <a:endParaRPr lang="en-US" dirty="0">
              <a:solidFill>
                <a:srgbClr val="000000"/>
              </a:solidFill>
              <a:latin typeface="Trebuchet MS" pitchFamily="34" charset="0"/>
            </a:endParaRPr>
          </a:p>
        </p:txBody>
      </p:sp>
      <p:sp>
        <p:nvSpPr>
          <p:cNvPr id="3" name="Content Placeholder 2"/>
          <p:cNvSpPr>
            <a:spLocks noGrp="1"/>
          </p:cNvSpPr>
          <p:nvPr>
            <p:ph idx="1"/>
          </p:nvPr>
        </p:nvSpPr>
        <p:spPr/>
        <p:txBody>
          <a:bodyPr>
            <a:normAutofit/>
          </a:bodyPr>
          <a:lstStyle/>
          <a:p>
            <a:r>
              <a:rPr lang="en-US" dirty="0" smtClean="0">
                <a:solidFill>
                  <a:srgbClr val="000000"/>
                </a:solidFill>
                <a:latin typeface="+mj-lt"/>
              </a:rPr>
              <a:t>1,211 smokers were observed at 16 rest areas across California</a:t>
            </a:r>
          </a:p>
          <a:p>
            <a:pPr>
              <a:buNone/>
            </a:pPr>
            <a:endParaRPr lang="en-US" dirty="0" smtClean="0">
              <a:solidFill>
                <a:srgbClr val="000000"/>
              </a:solidFill>
              <a:latin typeface="+mj-lt"/>
            </a:endParaRPr>
          </a:p>
          <a:p>
            <a:r>
              <a:rPr lang="en-US" dirty="0" smtClean="0">
                <a:solidFill>
                  <a:srgbClr val="000000"/>
                </a:solidFill>
                <a:latin typeface="+mj-lt"/>
              </a:rPr>
              <a:t>Pre- and post-installation observations were made at 11 treatment sites and 5 control sites</a:t>
            </a:r>
          </a:p>
        </p:txBody>
      </p:sp>
      <p:sp>
        <p:nvSpPr>
          <p:cNvPr id="4" name="Rectangle 3"/>
          <p:cNvSpPr/>
          <p:nvPr/>
        </p:nvSpPr>
        <p:spPr>
          <a:xfrm>
            <a:off x="228600" y="228600"/>
            <a:ext cx="8686800" cy="6400800"/>
          </a:xfrm>
          <a:prstGeom prst="rect">
            <a:avLst/>
          </a:prstGeom>
          <a:noFill/>
          <a:ln w="127000">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817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Results: Proper Disposal</a:t>
            </a:r>
            <a:endParaRPr lang="en-US" dirty="0">
              <a:solidFill>
                <a:srgbClr val="000000"/>
              </a:solidFill>
            </a:endParaRPr>
          </a:p>
        </p:txBody>
      </p:sp>
      <p:sp>
        <p:nvSpPr>
          <p:cNvPr id="5" name="Rectangle 4"/>
          <p:cNvSpPr/>
          <p:nvPr/>
        </p:nvSpPr>
        <p:spPr>
          <a:xfrm>
            <a:off x="228600" y="228600"/>
            <a:ext cx="8686800" cy="6400800"/>
          </a:xfrm>
          <a:prstGeom prst="rect">
            <a:avLst/>
          </a:prstGeom>
          <a:noFill/>
          <a:ln w="127000">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nvGraphicFramePr>
        <p:xfrm>
          <a:off x="1295400" y="1524000"/>
          <a:ext cx="6705600"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38200" y="6172200"/>
            <a:ext cx="5943600" cy="369332"/>
          </a:xfrm>
          <a:prstGeom prst="rect">
            <a:avLst/>
          </a:prstGeom>
          <a:noFill/>
        </p:spPr>
        <p:txBody>
          <a:bodyPr wrap="square" rtlCol="0">
            <a:spAutoFit/>
          </a:bodyPr>
          <a:lstStyle/>
          <a:p>
            <a:r>
              <a:rPr lang="en-US" dirty="0" smtClean="0"/>
              <a:t>Proper disposal increased from 48% to 54%</a:t>
            </a:r>
            <a:endParaRPr lang="en-US" dirty="0"/>
          </a:p>
        </p:txBody>
      </p:sp>
    </p:spTree>
    <p:extLst>
      <p:ext uri="{BB962C8B-B14F-4D97-AF65-F5344CB8AC3E}">
        <p14:creationId xmlns:p14="http://schemas.microsoft.com/office/powerpoint/2010/main" val="250382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5"/>
          <p:cNvSpPr>
            <a:spLocks noGrp="1"/>
          </p:cNvSpPr>
          <p:nvPr>
            <p:ph idx="1"/>
          </p:nvPr>
        </p:nvSpPr>
        <p:spPr>
          <a:xfrm>
            <a:off x="685800" y="1981200"/>
            <a:ext cx="8077200" cy="3429000"/>
          </a:xfrm>
        </p:spPr>
        <p:txBody>
          <a:bodyPr>
            <a:noAutofit/>
          </a:bodyPr>
          <a:lstStyle/>
          <a:p>
            <a:pPr marL="514350" indent="-514350"/>
            <a:r>
              <a:rPr lang="en-US" sz="3200" dirty="0" smtClean="0"/>
              <a:t>Adding collection bins increases proper disposal</a:t>
            </a:r>
          </a:p>
          <a:p>
            <a:pPr marL="514350" indent="-514350"/>
            <a:r>
              <a:rPr lang="en-US" sz="3200" dirty="0" smtClean="0"/>
              <a:t>Especially in clean environments</a:t>
            </a:r>
          </a:p>
          <a:p>
            <a:pPr marL="514350" indent="-514350"/>
            <a:r>
              <a:rPr lang="en-US" sz="3200" dirty="0" smtClean="0"/>
              <a:t>Effective because reduces the distance to receptacle</a:t>
            </a:r>
          </a:p>
          <a:p>
            <a:pPr marL="514350" indent="-514350"/>
            <a:r>
              <a:rPr lang="en-US" sz="3200" dirty="0" smtClean="0"/>
              <a:t>Placement is critical!</a:t>
            </a:r>
          </a:p>
          <a:p>
            <a:pPr marL="834390" lvl="1" indent="-514350">
              <a:buFont typeface="Wingdings" charset="2"/>
              <a:buChar char="Ø"/>
            </a:pPr>
            <a:r>
              <a:rPr lang="en-US" sz="2800" dirty="0" smtClean="0"/>
              <a:t>Observe and design prior to implementation</a:t>
            </a:r>
            <a:endParaRPr lang="en-US" sz="2800" dirty="0"/>
          </a:p>
        </p:txBody>
      </p:sp>
      <p:sp>
        <p:nvSpPr>
          <p:cNvPr id="72707" name="Rectangle 2"/>
          <p:cNvSpPr>
            <a:spLocks noGrp="1" noChangeArrowheads="1"/>
          </p:cNvSpPr>
          <p:nvPr>
            <p:ph type="title"/>
          </p:nvPr>
        </p:nvSpPr>
        <p:spPr>
          <a:noFill/>
        </p:spPr>
        <p:txBody>
          <a:bodyPr/>
          <a:lstStyle/>
          <a:p>
            <a:pPr eaLnBrk="1" hangingPunct="1"/>
            <a:r>
              <a:rPr lang="en-US" dirty="0" smtClean="0"/>
              <a:t>2. Infrastructure</a:t>
            </a:r>
            <a:endParaRPr lang="en-US" dirty="0"/>
          </a:p>
        </p:txBody>
      </p:sp>
    </p:spTree>
    <p:extLst>
      <p:ext uri="{BB962C8B-B14F-4D97-AF65-F5344CB8AC3E}">
        <p14:creationId xmlns:p14="http://schemas.microsoft.com/office/powerpoint/2010/main" val="3009447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12648" y="2987431"/>
            <a:ext cx="8153400" cy="1858108"/>
          </a:xfrm>
        </p:spPr>
        <p:txBody>
          <a:bodyPr>
            <a:normAutofit/>
          </a:bodyPr>
          <a:lstStyle/>
          <a:p>
            <a:pPr marL="609600" indent="-609600" algn="ctr" eaLnBrk="1" hangingPunct="1">
              <a:buNone/>
            </a:pPr>
            <a:r>
              <a:rPr lang="en-US" sz="4000" dirty="0" smtClean="0"/>
              <a:t>Q: Where does litter come from?</a:t>
            </a:r>
            <a:endParaRPr lang="en-US" sz="4000" dirty="0"/>
          </a:p>
        </p:txBody>
      </p:sp>
      <p:sp>
        <p:nvSpPr>
          <p:cNvPr id="3" name="Title 2"/>
          <p:cNvSpPr>
            <a:spLocks noGrp="1"/>
          </p:cNvSpPr>
          <p:nvPr>
            <p:ph type="title"/>
          </p:nvPr>
        </p:nvSpPr>
        <p:spPr/>
        <p:txBody>
          <a:bodyPr/>
          <a:lstStyle/>
          <a:p>
            <a:r>
              <a:rPr lang="en-US" dirty="0" smtClean="0"/>
              <a:t>Priming Questions</a:t>
            </a:r>
            <a:endParaRPr lang="en-US" dirty="0"/>
          </a:p>
        </p:txBody>
      </p:sp>
    </p:spTree>
    <p:extLst>
      <p:ext uri="{BB962C8B-B14F-4D97-AF65-F5344CB8AC3E}">
        <p14:creationId xmlns:p14="http://schemas.microsoft.com/office/powerpoint/2010/main" val="2482796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noFill/>
        </p:spPr>
        <p:txBody>
          <a:bodyPr/>
          <a:lstStyle/>
          <a:p>
            <a:pPr eaLnBrk="1" hangingPunct="1"/>
            <a:r>
              <a:rPr lang="en-US"/>
              <a:t>Recommendations</a:t>
            </a:r>
          </a:p>
        </p:txBody>
      </p:sp>
      <p:sp>
        <p:nvSpPr>
          <p:cNvPr id="2" name="Content Placeholder 1"/>
          <p:cNvSpPr>
            <a:spLocks noGrp="1"/>
          </p:cNvSpPr>
          <p:nvPr>
            <p:ph sz="quarter" idx="1"/>
          </p:nvPr>
        </p:nvSpPr>
        <p:spPr/>
        <p:txBody>
          <a:bodyPr/>
          <a:lstStyle/>
          <a:p>
            <a:pPr marL="514350" indent="-514350" eaLnBrk="1" hangingPunct="1">
              <a:buFontTx/>
              <a:buNone/>
            </a:pPr>
            <a:r>
              <a:rPr lang="en-US" sz="3600" dirty="0"/>
              <a:t>3. Awareness and motivational campaigns (done right)</a:t>
            </a:r>
          </a:p>
          <a:p>
            <a:pPr marL="514350" indent="-514350" eaLnBrk="1" hangingPunct="1"/>
            <a:r>
              <a:rPr lang="en-US" sz="2800" dirty="0" smtClean="0"/>
              <a:t>Littering is largely a function of individual </a:t>
            </a:r>
            <a:r>
              <a:rPr lang="en-US" sz="2800" dirty="0"/>
              <a:t>motivation</a:t>
            </a:r>
          </a:p>
          <a:p>
            <a:pPr marL="514350" indent="-514350" eaLnBrk="1" hangingPunct="1"/>
            <a:r>
              <a:rPr lang="en-US" sz="2800" dirty="0"/>
              <a:t>Messages that show littering as common will undermine litter prevention</a:t>
            </a:r>
          </a:p>
          <a:p>
            <a:pPr marL="514350" indent="-514350" eaLnBrk="1" hangingPunct="1"/>
            <a:r>
              <a:rPr lang="en-US" sz="2800" dirty="0"/>
              <a:t>Messages of social disapproval for littering, and preference for clean </a:t>
            </a:r>
            <a:r>
              <a:rPr lang="en-US" sz="2800" dirty="0" smtClean="0"/>
              <a:t>communities</a:t>
            </a:r>
            <a:endParaRPr lang="en-US" sz="2800" dirty="0"/>
          </a:p>
        </p:txBody>
      </p:sp>
    </p:spTree>
    <p:extLst>
      <p:ext uri="{BB962C8B-B14F-4D97-AF65-F5344CB8AC3E}">
        <p14:creationId xmlns:p14="http://schemas.microsoft.com/office/powerpoint/2010/main" val="881836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3"/>
          <a:srcRect/>
          <a:stretch>
            <a:fillRect/>
          </a:stretch>
        </p:blipFill>
        <p:spPr bwMode="auto">
          <a:xfrm>
            <a:off x="-457200" y="-457200"/>
            <a:ext cx="10058400" cy="7772400"/>
          </a:xfrm>
          <a:prstGeom prst="rect">
            <a:avLst/>
          </a:prstGeom>
          <a:noFill/>
          <a:ln w="9525">
            <a:noFill/>
            <a:miter lim="800000"/>
            <a:headEnd/>
            <a:tailEnd/>
          </a:ln>
        </p:spPr>
      </p:pic>
    </p:spTree>
    <p:extLst>
      <p:ext uri="{BB962C8B-B14F-4D97-AF65-F5344CB8AC3E}">
        <p14:creationId xmlns:p14="http://schemas.microsoft.com/office/powerpoint/2010/main" val="3720031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enough"/>
          <p:cNvPicPr>
            <a:picLocks noChangeAspect="1" noChangeArrowheads="1"/>
          </p:cNvPicPr>
          <p:nvPr/>
        </p:nvPicPr>
        <p:blipFill>
          <a:blip r:embed="rId3"/>
          <a:srcRect/>
          <a:stretch>
            <a:fillRect/>
          </a:stretch>
        </p:blipFill>
        <p:spPr bwMode="auto">
          <a:xfrm>
            <a:off x="2667000" y="1371600"/>
            <a:ext cx="6161088" cy="4191000"/>
          </a:xfrm>
          <a:prstGeom prst="rect">
            <a:avLst/>
          </a:prstGeom>
          <a:noFill/>
          <a:ln w="9525">
            <a:noFill/>
            <a:miter lim="800000"/>
            <a:headEnd/>
            <a:tailEnd/>
          </a:ln>
        </p:spPr>
      </p:pic>
      <p:pic>
        <p:nvPicPr>
          <p:cNvPr id="78851" name="Picture 3" descr="TNsurveynorm"/>
          <p:cNvPicPr>
            <a:picLocks noChangeAspect="1" noChangeArrowheads="1"/>
          </p:cNvPicPr>
          <p:nvPr/>
        </p:nvPicPr>
        <p:blipFill>
          <a:blip r:embed="rId4"/>
          <a:srcRect/>
          <a:stretch>
            <a:fillRect/>
          </a:stretch>
        </p:blipFill>
        <p:spPr bwMode="auto">
          <a:xfrm>
            <a:off x="457200" y="1371600"/>
            <a:ext cx="1663700" cy="3556000"/>
          </a:xfrm>
          <a:prstGeom prst="rect">
            <a:avLst/>
          </a:prstGeom>
          <a:noFill/>
          <a:ln w="9525">
            <a:noFill/>
            <a:miter lim="800000"/>
            <a:headEnd/>
            <a:tailEnd/>
          </a:ln>
        </p:spPr>
      </p:pic>
    </p:spTree>
    <p:extLst>
      <p:ext uri="{BB962C8B-B14F-4D97-AF65-F5344CB8AC3E}">
        <p14:creationId xmlns:p14="http://schemas.microsoft.com/office/powerpoint/2010/main" val="1292916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sz="quarter" idx="1"/>
          </p:nvPr>
        </p:nvSpPr>
        <p:spPr/>
        <p:txBody>
          <a:bodyPr/>
          <a:lstStyle/>
          <a:p>
            <a:r>
              <a:rPr lang="en-US" sz="3200" dirty="0"/>
              <a:t>Litter originates from behavior (most of which is intentional)</a:t>
            </a:r>
          </a:p>
          <a:p>
            <a:r>
              <a:rPr lang="en-US" sz="3200" dirty="0"/>
              <a:t>Littering can be reduced</a:t>
            </a:r>
          </a:p>
          <a:p>
            <a:r>
              <a:rPr lang="en-US" sz="3200" dirty="0"/>
              <a:t>An Integrated Strategy:</a:t>
            </a:r>
          </a:p>
          <a:p>
            <a:pPr lvl="1">
              <a:buNone/>
            </a:pPr>
            <a:r>
              <a:rPr lang="en-US" sz="3600" dirty="0"/>
              <a:t>1. Clean up existing litter</a:t>
            </a:r>
          </a:p>
          <a:p>
            <a:pPr lvl="1">
              <a:buNone/>
            </a:pPr>
            <a:r>
              <a:rPr lang="en-US" sz="3600" dirty="0"/>
              <a:t>2. Expand infrastructure</a:t>
            </a:r>
          </a:p>
          <a:p>
            <a:pPr lvl="1">
              <a:buNone/>
            </a:pPr>
            <a:r>
              <a:rPr lang="en-US" sz="3600" dirty="0"/>
              <a:t>3. Motivational </a:t>
            </a:r>
            <a:r>
              <a:rPr lang="en-US" sz="3600" dirty="0" smtClean="0"/>
              <a:t>messaging</a:t>
            </a:r>
            <a:endParaRPr lang="en-US" sz="3600" dirty="0"/>
          </a:p>
        </p:txBody>
      </p:sp>
    </p:spTree>
    <p:extLst>
      <p:ext uri="{BB962C8B-B14F-4D97-AF65-F5344CB8AC3E}">
        <p14:creationId xmlns:p14="http://schemas.microsoft.com/office/powerpoint/2010/main" val="2404991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2974202" y="4609070"/>
            <a:ext cx="55166" cy="402867"/>
          </a:xfrm>
          <a:prstGeom prst="line">
            <a:avLst/>
          </a:prstGeom>
          <a:ln>
            <a:solidFill>
              <a:schemeClr val="accent6"/>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563215" y="5126608"/>
            <a:ext cx="345810" cy="0"/>
          </a:xfrm>
          <a:prstGeom prst="line">
            <a:avLst/>
          </a:prstGeom>
          <a:ln>
            <a:solidFill>
              <a:schemeClr val="accent4"/>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613103" y="3378673"/>
            <a:ext cx="103915" cy="330160"/>
          </a:xfrm>
          <a:prstGeom prst="line">
            <a:avLst/>
          </a:prstGeom>
          <a:ln>
            <a:solidFill>
              <a:schemeClr val="accent3"/>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2812707" y="1684132"/>
            <a:ext cx="3518586" cy="3370122"/>
          </a:xfrm>
          <a:prstGeom prst="ellipse">
            <a:avLst/>
          </a:prstGeom>
          <a:solidFill>
            <a:schemeClr val="bg1">
              <a:lumMod val="95000"/>
            </a:schemeClr>
          </a:solidFill>
          <a:ln w="38100">
            <a:solidFill>
              <a:schemeClr val="accent5"/>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solidFill>
                  <a:srgbClr val="1A2E73"/>
                </a:solidFill>
                <a:latin typeface="Calibri" charset="0"/>
                <a:cs typeface="Calibri" charset="0"/>
              </a:rPr>
              <a:t>5 Step </a:t>
            </a:r>
            <a:endParaRPr lang="en-US" sz="2400" i="1" dirty="0" smtClean="0">
              <a:solidFill>
                <a:srgbClr val="1A2E73"/>
              </a:solidFill>
              <a:latin typeface="Calibri" charset="0"/>
              <a:cs typeface="Calibri" charset="0"/>
            </a:endParaRPr>
          </a:p>
          <a:p>
            <a:pPr algn="ctr"/>
            <a:r>
              <a:rPr lang="en-US" sz="2400" i="1" dirty="0" smtClean="0">
                <a:solidFill>
                  <a:srgbClr val="1A2E73"/>
                </a:solidFill>
                <a:latin typeface="Calibri" charset="0"/>
                <a:cs typeface="Calibri" charset="0"/>
              </a:rPr>
              <a:t>Management Process</a:t>
            </a:r>
            <a:endParaRPr lang="en-US" sz="2400" dirty="0">
              <a:solidFill>
                <a:srgbClr val="1A2E73"/>
              </a:solidFill>
            </a:endParaRPr>
          </a:p>
        </p:txBody>
      </p:sp>
      <p:sp>
        <p:nvSpPr>
          <p:cNvPr id="3" name="Rectangle 2"/>
          <p:cNvSpPr/>
          <p:nvPr/>
        </p:nvSpPr>
        <p:spPr>
          <a:xfrm>
            <a:off x="5921381" y="1499466"/>
            <a:ext cx="2287243" cy="523220"/>
          </a:xfrm>
          <a:prstGeom prst="rect">
            <a:avLst/>
          </a:prstGeom>
        </p:spPr>
        <p:txBody>
          <a:bodyPr wrap="square">
            <a:spAutoFit/>
          </a:bodyPr>
          <a:lstStyle/>
          <a:p>
            <a:pPr>
              <a:buClr>
                <a:srgbClr val="FF0000"/>
              </a:buClr>
            </a:pPr>
            <a:r>
              <a:rPr lang="en-US" sz="2800" b="1" dirty="0">
                <a:solidFill>
                  <a:srgbClr val="FF0000"/>
                </a:solidFill>
                <a:cs typeface="Calibri" charset="0"/>
              </a:rPr>
              <a:t>Get the Facts</a:t>
            </a:r>
          </a:p>
        </p:txBody>
      </p:sp>
      <p:sp>
        <p:nvSpPr>
          <p:cNvPr id="12" name="Rectangle 11"/>
          <p:cNvSpPr/>
          <p:nvPr/>
        </p:nvSpPr>
        <p:spPr>
          <a:xfrm>
            <a:off x="6146733" y="3719374"/>
            <a:ext cx="2961693" cy="523220"/>
          </a:xfrm>
          <a:prstGeom prst="rect">
            <a:avLst/>
          </a:prstGeom>
        </p:spPr>
        <p:txBody>
          <a:bodyPr wrap="none">
            <a:spAutoFit/>
          </a:bodyPr>
          <a:lstStyle/>
          <a:p>
            <a:pPr>
              <a:buClr>
                <a:srgbClr val="FF0000"/>
              </a:buClr>
            </a:pPr>
            <a:r>
              <a:rPr lang="en-US" sz="2800" b="1" dirty="0">
                <a:solidFill>
                  <a:schemeClr val="accent3">
                    <a:lumMod val="75000"/>
                  </a:schemeClr>
                </a:solidFill>
                <a:cs typeface="Calibri" charset="0"/>
              </a:rPr>
              <a:t>Involve the People</a:t>
            </a:r>
          </a:p>
        </p:txBody>
      </p:sp>
      <p:sp>
        <p:nvSpPr>
          <p:cNvPr id="13" name="Rectangle 12"/>
          <p:cNvSpPr/>
          <p:nvPr/>
        </p:nvSpPr>
        <p:spPr>
          <a:xfrm>
            <a:off x="5909025" y="4958492"/>
            <a:ext cx="2405201" cy="523220"/>
          </a:xfrm>
          <a:prstGeom prst="rect">
            <a:avLst/>
          </a:prstGeom>
        </p:spPr>
        <p:txBody>
          <a:bodyPr wrap="none">
            <a:spAutoFit/>
          </a:bodyPr>
          <a:lstStyle/>
          <a:p>
            <a:pPr>
              <a:buClr>
                <a:srgbClr val="FF0000"/>
              </a:buClr>
            </a:pPr>
            <a:r>
              <a:rPr lang="en-US" sz="2800" b="1" dirty="0">
                <a:solidFill>
                  <a:schemeClr val="accent4">
                    <a:lumMod val="75000"/>
                  </a:schemeClr>
                </a:solidFill>
                <a:cs typeface="Calibri" charset="0"/>
              </a:rPr>
              <a:t>Develop a Plan</a:t>
            </a:r>
          </a:p>
        </p:txBody>
      </p:sp>
      <p:sp>
        <p:nvSpPr>
          <p:cNvPr id="14" name="Rectangle 13"/>
          <p:cNvSpPr/>
          <p:nvPr/>
        </p:nvSpPr>
        <p:spPr>
          <a:xfrm>
            <a:off x="1053699" y="4985611"/>
            <a:ext cx="2651537" cy="523220"/>
          </a:xfrm>
          <a:prstGeom prst="rect">
            <a:avLst/>
          </a:prstGeom>
        </p:spPr>
        <p:txBody>
          <a:bodyPr wrap="none">
            <a:spAutoFit/>
          </a:bodyPr>
          <a:lstStyle/>
          <a:p>
            <a:pPr>
              <a:buClr>
                <a:srgbClr val="FF0000"/>
              </a:buClr>
            </a:pPr>
            <a:r>
              <a:rPr lang="en-US" sz="2800" b="1" dirty="0">
                <a:solidFill>
                  <a:schemeClr val="accent2">
                    <a:lumMod val="60000"/>
                    <a:lumOff val="40000"/>
                  </a:schemeClr>
                </a:solidFill>
                <a:cs typeface="Calibri" charset="0"/>
              </a:rPr>
              <a:t>Focus on Results</a:t>
            </a:r>
          </a:p>
        </p:txBody>
      </p:sp>
      <p:sp>
        <p:nvSpPr>
          <p:cNvPr id="16" name="Rectangle 15"/>
          <p:cNvSpPr/>
          <p:nvPr/>
        </p:nvSpPr>
        <p:spPr>
          <a:xfrm>
            <a:off x="321276" y="5773352"/>
            <a:ext cx="2383858" cy="307777"/>
          </a:xfrm>
          <a:prstGeom prst="rect">
            <a:avLst/>
          </a:prstGeom>
        </p:spPr>
        <p:txBody>
          <a:bodyPr wrap="none">
            <a:spAutoFit/>
          </a:bodyPr>
          <a:lstStyle/>
          <a:p>
            <a:pPr>
              <a:buClr>
                <a:srgbClr val="FF0000"/>
              </a:buClr>
            </a:pPr>
            <a:r>
              <a:rPr lang="en-US" sz="1400" dirty="0">
                <a:solidFill>
                  <a:prstClr val="black"/>
                </a:solidFill>
                <a:cs typeface="Calibri" charset="0"/>
              </a:rPr>
              <a:t>* Part of KAB Behavior System</a:t>
            </a:r>
          </a:p>
        </p:txBody>
      </p:sp>
      <p:sp>
        <p:nvSpPr>
          <p:cNvPr id="8" name="Oval 7"/>
          <p:cNvSpPr/>
          <p:nvPr/>
        </p:nvSpPr>
        <p:spPr>
          <a:xfrm>
            <a:off x="6017345" y="2891480"/>
            <a:ext cx="679621" cy="654908"/>
          </a:xfrm>
          <a:prstGeom prst="ellipse">
            <a:avLst/>
          </a:prstGeom>
          <a:solidFill>
            <a:schemeClr val="bg1">
              <a:lumMod val="75000"/>
            </a:schemeClr>
          </a:solid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black"/>
                </a:solidFill>
              </a:rPr>
              <a:t>2</a:t>
            </a:r>
            <a:endParaRPr lang="en-US" sz="3200" b="1" dirty="0">
              <a:solidFill>
                <a:prstClr val="black"/>
              </a:solidFill>
            </a:endParaRPr>
          </a:p>
        </p:txBody>
      </p:sp>
      <p:sp>
        <p:nvSpPr>
          <p:cNvPr id="9" name="Oval 8"/>
          <p:cNvSpPr/>
          <p:nvPr/>
        </p:nvSpPr>
        <p:spPr>
          <a:xfrm>
            <a:off x="4997914" y="4609070"/>
            <a:ext cx="679621" cy="654908"/>
          </a:xfrm>
          <a:prstGeom prst="ellipse">
            <a:avLst/>
          </a:prstGeom>
          <a:solidFill>
            <a:schemeClr val="bg1">
              <a:lumMod val="75000"/>
            </a:schemeClr>
          </a:solid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black"/>
                </a:solidFill>
              </a:rPr>
              <a:t>3</a:t>
            </a:r>
            <a:endParaRPr lang="en-US" sz="3200" b="1" dirty="0">
              <a:solidFill>
                <a:prstClr val="black"/>
              </a:solidFill>
            </a:endParaRPr>
          </a:p>
        </p:txBody>
      </p:sp>
      <p:sp>
        <p:nvSpPr>
          <p:cNvPr id="10" name="Oval 9"/>
          <p:cNvSpPr/>
          <p:nvPr/>
        </p:nvSpPr>
        <p:spPr>
          <a:xfrm>
            <a:off x="2812707" y="4118227"/>
            <a:ext cx="679621" cy="654908"/>
          </a:xfrm>
          <a:prstGeom prst="ellipse">
            <a:avLst/>
          </a:prstGeom>
          <a:solidFill>
            <a:schemeClr val="bg1">
              <a:lumMod val="75000"/>
            </a:schemeClr>
          </a:solid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black"/>
                </a:solidFill>
              </a:rPr>
              <a:t>4</a:t>
            </a:r>
            <a:endParaRPr lang="en-US" sz="3200" b="1" dirty="0">
              <a:solidFill>
                <a:prstClr val="black"/>
              </a:solidFill>
            </a:endParaRPr>
          </a:p>
        </p:txBody>
      </p:sp>
      <p:sp>
        <p:nvSpPr>
          <p:cNvPr id="11" name="Oval 10"/>
          <p:cNvSpPr/>
          <p:nvPr/>
        </p:nvSpPr>
        <p:spPr>
          <a:xfrm>
            <a:off x="2731390" y="2123991"/>
            <a:ext cx="679621" cy="654908"/>
          </a:xfrm>
          <a:prstGeom prst="ellipse">
            <a:avLst/>
          </a:prstGeom>
          <a:solidFill>
            <a:schemeClr val="bg1">
              <a:lumMod val="75000"/>
            </a:schemeClr>
          </a:solid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black"/>
                </a:solidFill>
              </a:rPr>
              <a:t>5</a:t>
            </a:r>
            <a:endParaRPr lang="en-US" sz="3200" b="1" dirty="0">
              <a:solidFill>
                <a:prstClr val="black"/>
              </a:solidFill>
            </a:endParaRPr>
          </a:p>
        </p:txBody>
      </p:sp>
      <p:sp>
        <p:nvSpPr>
          <p:cNvPr id="15" name="Rectangle 14"/>
          <p:cNvSpPr/>
          <p:nvPr/>
        </p:nvSpPr>
        <p:spPr>
          <a:xfrm>
            <a:off x="158732" y="2879996"/>
            <a:ext cx="2815470" cy="1384995"/>
          </a:xfrm>
          <a:prstGeom prst="rect">
            <a:avLst/>
          </a:prstGeom>
        </p:spPr>
        <p:txBody>
          <a:bodyPr wrap="square">
            <a:spAutoFit/>
          </a:bodyPr>
          <a:lstStyle/>
          <a:p>
            <a:pPr>
              <a:buClr>
                <a:srgbClr val="FF0000"/>
              </a:buClr>
            </a:pPr>
            <a:r>
              <a:rPr lang="en-US" sz="2800" b="1" dirty="0">
                <a:solidFill>
                  <a:schemeClr val="tx2">
                    <a:lumMod val="75000"/>
                  </a:schemeClr>
                </a:solidFill>
                <a:cs typeface="Calibri" charset="0"/>
              </a:rPr>
              <a:t>Provide Positive </a:t>
            </a:r>
            <a:br>
              <a:rPr lang="en-US" sz="2800" b="1" dirty="0">
                <a:solidFill>
                  <a:schemeClr val="tx2">
                    <a:lumMod val="75000"/>
                  </a:schemeClr>
                </a:solidFill>
                <a:cs typeface="Calibri" charset="0"/>
              </a:rPr>
            </a:br>
            <a:r>
              <a:rPr lang="en-US" sz="2800" b="1" dirty="0">
                <a:solidFill>
                  <a:schemeClr val="tx2">
                    <a:lumMod val="75000"/>
                  </a:schemeClr>
                </a:solidFill>
                <a:cs typeface="Calibri" charset="0"/>
              </a:rPr>
              <a:t>Reinforcement</a:t>
            </a:r>
          </a:p>
        </p:txBody>
      </p:sp>
      <p:sp>
        <p:nvSpPr>
          <p:cNvPr id="7" name="Oval 6"/>
          <p:cNvSpPr/>
          <p:nvPr/>
        </p:nvSpPr>
        <p:spPr>
          <a:xfrm>
            <a:off x="4818741" y="1488304"/>
            <a:ext cx="679621" cy="654908"/>
          </a:xfrm>
          <a:prstGeom prst="ellipse">
            <a:avLst/>
          </a:prstGeom>
          <a:solidFill>
            <a:schemeClr val="bg1">
              <a:lumMod val="75000"/>
            </a:schemeClr>
          </a:solid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black"/>
                </a:solidFill>
              </a:rPr>
              <a:t>1</a:t>
            </a:r>
            <a:endParaRPr lang="en-US" sz="3200" b="1" dirty="0">
              <a:solidFill>
                <a:prstClr val="black"/>
              </a:solidFill>
            </a:endParaRPr>
          </a:p>
        </p:txBody>
      </p:sp>
      <p:cxnSp>
        <p:nvCxnSpPr>
          <p:cNvPr id="27" name="Straight Connector 26"/>
          <p:cNvCxnSpPr/>
          <p:nvPr/>
        </p:nvCxnSpPr>
        <p:spPr>
          <a:xfrm>
            <a:off x="5539552" y="1684131"/>
            <a:ext cx="369473" cy="1"/>
          </a:xfrm>
          <a:prstGeom prst="line">
            <a:avLst/>
          </a:prstGeom>
          <a:ln>
            <a:prstDash val="sysDot"/>
            <a:tailEnd type="ova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506350" y="2589092"/>
            <a:ext cx="225040" cy="384657"/>
          </a:xfrm>
          <a:prstGeom prst="line">
            <a:avLst/>
          </a:prstGeom>
          <a:ln>
            <a:solidFill>
              <a:schemeClr val="tx2"/>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p:nvPr>
        </p:nvSpPr>
        <p:spPr>
          <a:xfrm>
            <a:off x="457200" y="-26503"/>
            <a:ext cx="8229600" cy="1113181"/>
          </a:xfrm>
          <a:prstGeom prst="rect">
            <a:avLst/>
          </a:prstGeom>
        </p:spPr>
        <p:txBody>
          <a:bodyPr>
            <a:noAutofit/>
          </a:bodyPr>
          <a:lstStyle/>
          <a:p>
            <a:r>
              <a:rPr lang="en-US" dirty="0" smtClean="0">
                <a:solidFill>
                  <a:schemeClr val="bg1"/>
                </a:solidFill>
              </a:rPr>
              <a:t>KAB Behavior Change System: </a:t>
            </a:r>
            <a:br>
              <a:rPr lang="en-US" dirty="0" smtClean="0">
                <a:solidFill>
                  <a:schemeClr val="bg1"/>
                </a:solidFill>
              </a:rPr>
            </a:br>
            <a:r>
              <a:rPr lang="en-US" b="0" i="1" dirty="0"/>
              <a:t> </a:t>
            </a:r>
            <a:r>
              <a:rPr lang="en-US" b="0" i="1" dirty="0" smtClean="0"/>
              <a:t>5 Step Management Process</a:t>
            </a:r>
            <a:endParaRPr lang="en-US" dirty="0">
              <a:solidFill>
                <a:schemeClr val="bg1"/>
              </a:solidFill>
            </a:endParaRPr>
          </a:p>
        </p:txBody>
      </p:sp>
    </p:spTree>
    <p:extLst>
      <p:ext uri="{BB962C8B-B14F-4D97-AF65-F5344CB8AC3E}">
        <p14:creationId xmlns:p14="http://schemas.microsoft.com/office/powerpoint/2010/main" val="15521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a:t>
            </a:r>
            <a:r>
              <a:rPr lang="en-US" dirty="0" smtClean="0"/>
              <a:t>the facts</a:t>
            </a:r>
            <a:endParaRPr lang="en-US" dirty="0"/>
          </a:p>
        </p:txBody>
      </p:sp>
      <p:sp>
        <p:nvSpPr>
          <p:cNvPr id="4" name="Content Placeholder 3"/>
          <p:cNvSpPr>
            <a:spLocks noGrp="1"/>
          </p:cNvSpPr>
          <p:nvPr>
            <p:ph sz="quarter" idx="1"/>
          </p:nvPr>
        </p:nvSpPr>
        <p:spPr/>
        <p:txBody>
          <a:bodyPr/>
          <a:lstStyle/>
          <a:p>
            <a:pPr marL="571500" indent="-571500">
              <a:spcBef>
                <a:spcPts val="0"/>
              </a:spcBef>
              <a:buClrTx/>
            </a:pPr>
            <a:r>
              <a:rPr lang="en-US" sz="3600" dirty="0" smtClean="0"/>
              <a:t>Prioritize behaviors</a:t>
            </a:r>
          </a:p>
          <a:p>
            <a:pPr marL="571500" indent="-571500">
              <a:spcBef>
                <a:spcPts val="0"/>
              </a:spcBef>
              <a:buClrTx/>
            </a:pPr>
            <a:r>
              <a:rPr lang="en-US" sz="3600" dirty="0" smtClean="0"/>
              <a:t>Littering example</a:t>
            </a:r>
          </a:p>
          <a:p>
            <a:pPr marL="777240" lvl="1" indent="-457200">
              <a:spcBef>
                <a:spcPts val="0"/>
              </a:spcBef>
              <a:buClrTx/>
              <a:buFontTx/>
              <a:buChar char="-"/>
            </a:pPr>
            <a:r>
              <a:rPr lang="en-US" sz="3300" dirty="0" smtClean="0"/>
              <a:t>Littering in public spaces</a:t>
            </a:r>
          </a:p>
          <a:p>
            <a:pPr marL="777240" lvl="1" indent="-457200">
              <a:spcBef>
                <a:spcPts val="0"/>
              </a:spcBef>
              <a:buClrTx/>
              <a:buFontTx/>
              <a:buChar char="-"/>
            </a:pPr>
            <a:r>
              <a:rPr lang="en-US" sz="3300" dirty="0" smtClean="0"/>
              <a:t>Litter originates from people</a:t>
            </a:r>
          </a:p>
        </p:txBody>
      </p:sp>
    </p:spTree>
    <p:extLst>
      <p:ext uri="{BB962C8B-B14F-4D97-AF65-F5344CB8AC3E}">
        <p14:creationId xmlns:p14="http://schemas.microsoft.com/office/powerpoint/2010/main" val="1802327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 </a:t>
            </a:r>
            <a:r>
              <a:rPr lang="en-US" dirty="0" smtClean="0"/>
              <a:t>a plan</a:t>
            </a:r>
            <a:endParaRPr lang="en-US" dirty="0"/>
          </a:p>
        </p:txBody>
      </p:sp>
      <p:sp>
        <p:nvSpPr>
          <p:cNvPr id="4" name="Content Placeholder 3"/>
          <p:cNvSpPr>
            <a:spLocks noGrp="1"/>
          </p:cNvSpPr>
          <p:nvPr>
            <p:ph sz="quarter" idx="1"/>
          </p:nvPr>
        </p:nvSpPr>
        <p:spPr/>
        <p:txBody>
          <a:bodyPr/>
          <a:lstStyle/>
          <a:p>
            <a:pPr marL="571500" indent="-571500">
              <a:spcBef>
                <a:spcPts val="0"/>
              </a:spcBef>
              <a:buClrTx/>
            </a:pPr>
            <a:r>
              <a:rPr lang="en-US" sz="3600" dirty="0" smtClean="0"/>
              <a:t>Barriers and benefits</a:t>
            </a:r>
          </a:p>
          <a:p>
            <a:pPr marL="571500" indent="-571500">
              <a:spcBef>
                <a:spcPts val="0"/>
              </a:spcBef>
              <a:buClrTx/>
            </a:pPr>
            <a:r>
              <a:rPr lang="en-US" sz="3600" dirty="0" smtClean="0"/>
              <a:t>Draw on tools from behavioral science</a:t>
            </a:r>
          </a:p>
          <a:p>
            <a:pPr marL="571500" indent="-571500">
              <a:spcBef>
                <a:spcPts val="0"/>
              </a:spcBef>
              <a:buClrTx/>
            </a:pPr>
            <a:r>
              <a:rPr lang="en-US" sz="3600" dirty="0" smtClean="0"/>
              <a:t>Personal contact, where possible</a:t>
            </a:r>
          </a:p>
        </p:txBody>
      </p:sp>
    </p:spTree>
    <p:extLst>
      <p:ext uri="{BB962C8B-B14F-4D97-AF65-F5344CB8AC3E}">
        <p14:creationId xmlns:p14="http://schemas.microsoft.com/office/powerpoint/2010/main" val="1804241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pPr algn="l"/>
            <a:r>
              <a:rPr lang="en-US" sz="2800" b="1" spc="50" dirty="0">
                <a:solidFill>
                  <a:srgbClr val="C96009"/>
                </a:solidFill>
                <a:latin typeface="Arial" panose="020B0604020202020204" pitchFamily="34" charset="0"/>
                <a:cs typeface="Arial" panose="020B0604020202020204" pitchFamily="34" charset="0"/>
              </a:rPr>
              <a:t>Strategy Development</a:t>
            </a:r>
            <a:endParaRPr lang="en-US" sz="2800" b="1" dirty="0"/>
          </a:p>
        </p:txBody>
      </p:sp>
      <p:graphicFrame>
        <p:nvGraphicFramePr>
          <p:cNvPr id="7" name="Content Placeholder 3"/>
          <p:cNvGraphicFramePr>
            <a:graphicFrameLocks/>
          </p:cNvGraphicFramePr>
          <p:nvPr>
            <p:extLst>
              <p:ext uri="{D42A27DB-BD31-4B8C-83A1-F6EECF244321}">
                <p14:modId xmlns:p14="http://schemas.microsoft.com/office/powerpoint/2010/main" val="243381249"/>
              </p:ext>
            </p:extLst>
          </p:nvPr>
        </p:nvGraphicFramePr>
        <p:xfrm>
          <a:off x="113267" y="1665745"/>
          <a:ext cx="8305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036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dirty="0" smtClean="0">
                <a:latin typeface="Corbel" charset="0"/>
              </a:rPr>
              <a:t>Barriers</a:t>
            </a:r>
            <a:endParaRPr lang="en-US" dirty="0">
              <a:latin typeface="Corbel" charset="0"/>
            </a:endParaRPr>
          </a:p>
        </p:txBody>
      </p:sp>
      <p:sp>
        <p:nvSpPr>
          <p:cNvPr id="17410" name="Rectangle 3"/>
          <p:cNvSpPr>
            <a:spLocks noGrp="1" noChangeArrowheads="1"/>
          </p:cNvSpPr>
          <p:nvPr>
            <p:ph idx="1"/>
          </p:nvPr>
        </p:nvSpPr>
        <p:spPr>
          <a:xfrm>
            <a:off x="533400" y="2057400"/>
            <a:ext cx="7315200" cy="4648200"/>
          </a:xfrm>
        </p:spPr>
        <p:txBody>
          <a:bodyPr/>
          <a:lstStyle/>
          <a:p>
            <a:pPr marL="114300" indent="0" eaLnBrk="1" hangingPunct="1">
              <a:buFont typeface="Arial" charset="0"/>
              <a:buNone/>
            </a:pPr>
            <a:r>
              <a:rPr lang="en-US" sz="3200">
                <a:latin typeface="Corbel" charset="0"/>
              </a:rPr>
              <a:t>“</a:t>
            </a:r>
            <a:r>
              <a:rPr lang="en-US" altLang="ja-JP" sz="3200" i="1">
                <a:latin typeface="Corbel" charset="0"/>
              </a:rPr>
              <a:t>Anything that </a:t>
            </a:r>
            <a:r>
              <a:rPr lang="en-US" altLang="ja-JP" sz="3200" i="1" u="sng">
                <a:latin typeface="Corbel" charset="0"/>
              </a:rPr>
              <a:t>reduces</a:t>
            </a:r>
            <a:r>
              <a:rPr lang="en-US" altLang="ja-JP" sz="3200" i="1">
                <a:latin typeface="Corbel" charset="0"/>
              </a:rPr>
              <a:t> the probability of a person engaging in the target behavior.</a:t>
            </a:r>
            <a:r>
              <a:rPr lang="en-US" sz="3200">
                <a:latin typeface="Corbel" charset="0"/>
              </a:rPr>
              <a:t>”</a:t>
            </a:r>
          </a:p>
        </p:txBody>
      </p:sp>
    </p:spTree>
    <p:extLst>
      <p:ext uri="{BB962C8B-B14F-4D97-AF65-F5344CB8AC3E}">
        <p14:creationId xmlns:p14="http://schemas.microsoft.com/office/powerpoint/2010/main" val="1464881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dirty="0" smtClean="0">
                <a:latin typeface="Corbel" charset="0"/>
              </a:rPr>
              <a:t>Benefits</a:t>
            </a:r>
            <a:endParaRPr lang="en-US" dirty="0">
              <a:latin typeface="Corbel" charset="0"/>
            </a:endParaRPr>
          </a:p>
        </p:txBody>
      </p:sp>
      <p:sp>
        <p:nvSpPr>
          <p:cNvPr id="2" name="Rectangle 3"/>
          <p:cNvSpPr>
            <a:spLocks noGrp="1" noChangeArrowheads="1"/>
          </p:cNvSpPr>
          <p:nvPr>
            <p:ph idx="1"/>
          </p:nvPr>
        </p:nvSpPr>
        <p:spPr>
          <a:xfrm>
            <a:off x="533400" y="2057400"/>
            <a:ext cx="7315200" cy="4648200"/>
          </a:xfrm>
        </p:spPr>
        <p:txBody>
          <a:bodyPr/>
          <a:lstStyle/>
          <a:p>
            <a:pPr marL="114300" indent="0" eaLnBrk="1" hangingPunct="1">
              <a:buFont typeface="Arial" charset="0"/>
              <a:buNone/>
            </a:pPr>
            <a:r>
              <a:rPr lang="en-US" sz="3200" dirty="0">
                <a:latin typeface="Corbel" charset="0"/>
              </a:rPr>
              <a:t>“</a:t>
            </a:r>
            <a:r>
              <a:rPr lang="en-US" altLang="ja-JP" sz="3200" i="1" dirty="0">
                <a:latin typeface="Corbel" charset="0"/>
              </a:rPr>
              <a:t>Anything that</a:t>
            </a:r>
            <a:r>
              <a:rPr lang="en-US" altLang="ja-JP" sz="3200" i="1" u="sng" dirty="0">
                <a:latin typeface="Corbel" charset="0"/>
              </a:rPr>
              <a:t> </a:t>
            </a:r>
            <a:r>
              <a:rPr lang="en-US" altLang="ja-JP" sz="3200" i="1" u="sng" dirty="0" smtClean="0">
                <a:latin typeface="Corbel" charset="0"/>
              </a:rPr>
              <a:t>increases</a:t>
            </a:r>
            <a:r>
              <a:rPr lang="en-US" altLang="ja-JP" sz="3200" i="1" dirty="0" smtClean="0">
                <a:latin typeface="Corbel" charset="0"/>
              </a:rPr>
              <a:t> </a:t>
            </a:r>
            <a:r>
              <a:rPr lang="en-US" altLang="ja-JP" sz="3200" i="1" dirty="0">
                <a:latin typeface="Corbel" charset="0"/>
              </a:rPr>
              <a:t>the probability of a person engaging in the target behavior.</a:t>
            </a:r>
            <a:r>
              <a:rPr lang="en-US" sz="3200" dirty="0">
                <a:latin typeface="Corbel" charset="0"/>
              </a:rPr>
              <a:t>”</a:t>
            </a:r>
          </a:p>
        </p:txBody>
      </p:sp>
    </p:spTree>
    <p:extLst>
      <p:ext uri="{BB962C8B-B14F-4D97-AF65-F5344CB8AC3E}">
        <p14:creationId xmlns:p14="http://schemas.microsoft.com/office/powerpoint/2010/main" val="1890611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12615" y="2987431"/>
            <a:ext cx="8453433" cy="1858108"/>
          </a:xfrm>
        </p:spPr>
        <p:txBody>
          <a:bodyPr>
            <a:normAutofit/>
          </a:bodyPr>
          <a:lstStyle/>
          <a:p>
            <a:pPr marL="609600" indent="-609600" algn="ctr" eaLnBrk="1" hangingPunct="1">
              <a:buNone/>
            </a:pPr>
            <a:r>
              <a:rPr lang="en-US" sz="4000" dirty="0" smtClean="0"/>
              <a:t>Q: What’s the best predictor of whether or not a person will litter?</a:t>
            </a:r>
            <a:endParaRPr lang="en-US" sz="4000" dirty="0"/>
          </a:p>
        </p:txBody>
      </p:sp>
      <p:sp>
        <p:nvSpPr>
          <p:cNvPr id="3" name="Title 2"/>
          <p:cNvSpPr>
            <a:spLocks noGrp="1"/>
          </p:cNvSpPr>
          <p:nvPr>
            <p:ph type="title"/>
          </p:nvPr>
        </p:nvSpPr>
        <p:spPr/>
        <p:txBody>
          <a:bodyPr/>
          <a:lstStyle/>
          <a:p>
            <a:r>
              <a:rPr lang="en-US" dirty="0" smtClean="0"/>
              <a:t>Priming Questions</a:t>
            </a:r>
            <a:endParaRPr lang="en-US" dirty="0"/>
          </a:p>
        </p:txBody>
      </p:sp>
    </p:spTree>
    <p:extLst>
      <p:ext uri="{BB962C8B-B14F-4D97-AF65-F5344CB8AC3E}">
        <p14:creationId xmlns:p14="http://schemas.microsoft.com/office/powerpoint/2010/main" val="906601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990600"/>
          </a:xfrm>
        </p:spPr>
        <p:txBody>
          <a:bodyPr>
            <a:normAutofit/>
          </a:bodyPr>
          <a:lstStyle/>
          <a:p>
            <a:pPr>
              <a:defRPr/>
            </a:pPr>
            <a:r>
              <a:rPr lang="en-US" sz="4000" b="1" dirty="0" smtClean="0"/>
              <a:t>Identify Barriers and Benefits</a:t>
            </a:r>
            <a:endParaRPr lang="en-US" sz="40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b="64392"/>
          <a:stretch>
            <a:fillRect/>
          </a:stretch>
        </p:blipFill>
        <p:spPr bwMode="auto">
          <a:xfrm>
            <a:off x="533400" y="881063"/>
            <a:ext cx="8191500" cy="24717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07" name="TextBox 6"/>
          <p:cNvSpPr txBox="1">
            <a:spLocks noChangeArrowheads="1"/>
          </p:cNvSpPr>
          <p:nvPr/>
        </p:nvSpPr>
        <p:spPr bwMode="auto">
          <a:xfrm>
            <a:off x="17463" y="6318250"/>
            <a:ext cx="8447087"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t>Graphic From: </a:t>
            </a:r>
            <a:r>
              <a:rPr lang="en-US" sz="1400"/>
              <a:t>Schultz, P. W. (2014). Strategies for promoting proenvironmental behavior: Lots of tools but few instructions. </a:t>
            </a:r>
            <a:r>
              <a:rPr lang="en-US" sz="1400" i="1"/>
              <a:t>European Psychologist, 19,</a:t>
            </a:r>
            <a:r>
              <a:rPr lang="en-US" sz="1400"/>
              <a:t> 107-117.  [Special Issue on Sustainability].</a:t>
            </a:r>
          </a:p>
        </p:txBody>
      </p:sp>
    </p:spTree>
    <p:extLst>
      <p:ext uri="{BB962C8B-B14F-4D97-AF65-F5344CB8AC3E}">
        <p14:creationId xmlns:p14="http://schemas.microsoft.com/office/powerpoint/2010/main" val="228717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990600"/>
          </a:xfrm>
        </p:spPr>
        <p:txBody>
          <a:bodyPr>
            <a:normAutofit/>
          </a:bodyPr>
          <a:lstStyle/>
          <a:p>
            <a:pPr>
              <a:defRPr/>
            </a:pPr>
            <a:r>
              <a:rPr lang="en-US" sz="4000" b="1" dirty="0" smtClean="0"/>
              <a:t>Identify Barriers and Benefits</a:t>
            </a:r>
            <a:endParaRPr lang="en-US" sz="40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t="61856"/>
          <a:stretch>
            <a:fillRect/>
          </a:stretch>
        </p:blipFill>
        <p:spPr bwMode="auto">
          <a:xfrm>
            <a:off x="533400" y="3373438"/>
            <a:ext cx="8191500" cy="2646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b="64392"/>
          <a:stretch>
            <a:fillRect/>
          </a:stretch>
        </p:blipFill>
        <p:spPr bwMode="auto">
          <a:xfrm>
            <a:off x="533400" y="881063"/>
            <a:ext cx="8191500" cy="24717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532" name="TextBox 6"/>
          <p:cNvSpPr txBox="1">
            <a:spLocks noChangeArrowheads="1"/>
          </p:cNvSpPr>
          <p:nvPr/>
        </p:nvSpPr>
        <p:spPr bwMode="auto">
          <a:xfrm>
            <a:off x="0" y="6334125"/>
            <a:ext cx="84470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t>Graphic From: </a:t>
            </a:r>
            <a:r>
              <a:rPr lang="en-US" sz="1400"/>
              <a:t>Schultz, P. W. (2014). Strategies for promoting proenvironmental behavior: Lots of tools but few instructions. </a:t>
            </a:r>
            <a:r>
              <a:rPr lang="en-US" sz="1400" i="1"/>
              <a:t>European Psychologist, 19,</a:t>
            </a:r>
            <a:r>
              <a:rPr lang="en-US" sz="1400"/>
              <a:t> 107-117.  [Special Issue on Sustainability].</a:t>
            </a:r>
          </a:p>
        </p:txBody>
      </p:sp>
    </p:spTree>
    <p:extLst>
      <p:ext uri="{BB962C8B-B14F-4D97-AF65-F5344CB8AC3E}">
        <p14:creationId xmlns:p14="http://schemas.microsoft.com/office/powerpoint/2010/main" val="52958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pPr algn="l"/>
            <a:r>
              <a:rPr lang="en-US" sz="2800" b="1" spc="50" dirty="0" smtClean="0">
                <a:solidFill>
                  <a:srgbClr val="C96009"/>
                </a:solidFill>
                <a:latin typeface="Arial" panose="020B0604020202020204" pitchFamily="34" charset="0"/>
                <a:cs typeface="Arial" panose="020B0604020202020204" pitchFamily="34" charset="0"/>
              </a:rPr>
              <a:t>Develop Strategy</a:t>
            </a:r>
            <a:endParaRPr lang="en-US" sz="2800" b="1" dirty="0"/>
          </a:p>
        </p:txBody>
      </p:sp>
      <p:graphicFrame>
        <p:nvGraphicFramePr>
          <p:cNvPr id="7" name="Content Placeholder 3"/>
          <p:cNvGraphicFramePr>
            <a:graphicFrameLocks/>
          </p:cNvGraphicFramePr>
          <p:nvPr>
            <p:extLst>
              <p:ext uri="{D42A27DB-BD31-4B8C-83A1-F6EECF244321}">
                <p14:modId xmlns:p14="http://schemas.microsoft.com/office/powerpoint/2010/main" val="1295486010"/>
              </p:ext>
            </p:extLst>
          </p:nvPr>
        </p:nvGraphicFramePr>
        <p:xfrm>
          <a:off x="457200" y="1295400"/>
          <a:ext cx="8305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077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sz="quarter" idx="1"/>
          </p:nvPr>
        </p:nvSpPr>
        <p:spPr/>
        <p:txBody>
          <a:bodyPr/>
          <a:lstStyle/>
          <a:p>
            <a:r>
              <a:rPr lang="en-US" sz="3200" dirty="0"/>
              <a:t>Litter originates from behavior (most of which is intentional)</a:t>
            </a:r>
          </a:p>
          <a:p>
            <a:r>
              <a:rPr lang="en-US" sz="3200" dirty="0"/>
              <a:t>Littering can be reduced</a:t>
            </a:r>
          </a:p>
          <a:p>
            <a:r>
              <a:rPr lang="en-US" sz="3200" dirty="0"/>
              <a:t>An Integrated Strategy:</a:t>
            </a:r>
          </a:p>
          <a:p>
            <a:pPr lvl="1">
              <a:buNone/>
            </a:pPr>
            <a:r>
              <a:rPr lang="en-US" sz="3600" dirty="0"/>
              <a:t>1. Clean up existing litter</a:t>
            </a:r>
          </a:p>
          <a:p>
            <a:pPr lvl="1">
              <a:buNone/>
            </a:pPr>
            <a:r>
              <a:rPr lang="en-US" sz="3600" dirty="0"/>
              <a:t>2. Expand infrastructure</a:t>
            </a:r>
          </a:p>
          <a:p>
            <a:pPr lvl="1">
              <a:buNone/>
            </a:pPr>
            <a:r>
              <a:rPr lang="en-US" sz="3600" dirty="0"/>
              <a:t>3. Motivational </a:t>
            </a:r>
            <a:r>
              <a:rPr lang="en-US" sz="3600" dirty="0" smtClean="0"/>
              <a:t>messaging</a:t>
            </a:r>
            <a:endParaRPr lang="en-US" sz="3600" dirty="0"/>
          </a:p>
        </p:txBody>
      </p:sp>
    </p:spTree>
    <p:extLst>
      <p:ext uri="{BB962C8B-B14F-4D97-AF65-F5344CB8AC3E}">
        <p14:creationId xmlns:p14="http://schemas.microsoft.com/office/powerpoint/2010/main" val="307746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228600"/>
            <a:ext cx="8153400" cy="990600"/>
          </a:xfrm>
        </p:spPr>
        <p:txBody>
          <a:bodyPr/>
          <a:lstStyle/>
          <a:p>
            <a:r>
              <a:rPr lang="en-US" dirty="0" smtClean="0"/>
              <a:t>END</a:t>
            </a:r>
            <a:endParaRPr lang="en-US" dirty="0"/>
          </a:p>
        </p:txBody>
      </p:sp>
    </p:spTree>
    <p:extLst>
      <p:ext uri="{BB962C8B-B14F-4D97-AF65-F5344CB8AC3E}">
        <p14:creationId xmlns:p14="http://schemas.microsoft.com/office/powerpoint/2010/main" val="3611366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01755"/>
          </a:xfrm>
          <a:prstGeom prst="rect">
            <a:avLst/>
          </a:prstGeom>
        </p:spPr>
      </p:pic>
    </p:spTree>
    <p:extLst>
      <p:ext uri="{BB962C8B-B14F-4D97-AF65-F5344CB8AC3E}">
        <p14:creationId xmlns:p14="http://schemas.microsoft.com/office/powerpoint/2010/main" val="943601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r>
              <a:rPr lang="en-US" sz="3600" dirty="0" smtClean="0"/>
              <a:t> Behavior prioritization</a:t>
            </a:r>
          </a:p>
          <a:p>
            <a:r>
              <a:rPr lang="en-US" sz="3600" dirty="0" smtClean="0"/>
              <a:t> Barriers and benefits</a:t>
            </a:r>
          </a:p>
        </p:txBody>
      </p:sp>
      <p:sp>
        <p:nvSpPr>
          <p:cNvPr id="3" name="Title 1"/>
          <p:cNvSpPr>
            <a:spLocks noGrp="1"/>
          </p:cNvSpPr>
          <p:nvPr>
            <p:ph type="title"/>
          </p:nvPr>
        </p:nvSpPr>
        <p:spPr>
          <a:xfrm>
            <a:off x="612648" y="228600"/>
            <a:ext cx="8153400" cy="990600"/>
          </a:xfrm>
        </p:spPr>
        <p:txBody>
          <a:bodyPr/>
          <a:lstStyle/>
          <a:p>
            <a:r>
              <a:rPr lang="en-US" dirty="0" smtClean="0"/>
              <a:t>Group Activity</a:t>
            </a:r>
            <a:endParaRPr lang="en-US" dirty="0"/>
          </a:p>
        </p:txBody>
      </p:sp>
    </p:spTree>
    <p:extLst>
      <p:ext uri="{BB962C8B-B14F-4D97-AF65-F5344CB8AC3E}">
        <p14:creationId xmlns:p14="http://schemas.microsoft.com/office/powerpoint/2010/main" val="233786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marL="742950" marR="0" lvl="0" indent="-742950" defTabSz="914400" eaLnBrk="1" fontAlgn="auto" latinLnBrk="0" hangingPunct="1">
              <a:lnSpc>
                <a:spcPct val="100000"/>
              </a:lnSpc>
              <a:spcBef>
                <a:spcPts val="0"/>
              </a:spcBef>
              <a:spcAft>
                <a:spcPts val="0"/>
              </a:spcAft>
              <a:buClrTx/>
              <a:buSzTx/>
              <a:buFontTx/>
              <a:buAutoNum type="arabicPeriod"/>
              <a:tabLst/>
              <a:defRPr/>
            </a:pPr>
            <a:r>
              <a:rPr lang="en-US" sz="3600" dirty="0" smtClean="0"/>
              <a:t>Behavior prioritization</a:t>
            </a:r>
            <a:br>
              <a:rPr lang="en-US" sz="3600" dirty="0" smtClean="0"/>
            </a:br>
            <a:endParaRPr lang="en-US" sz="3600" dirty="0" smtClean="0"/>
          </a:p>
          <a:p>
            <a:pPr marL="742950" marR="0" lvl="0" indent="-742950" defTabSz="914400" eaLnBrk="1" fontAlgn="auto" latinLnBrk="0" hangingPunct="1">
              <a:lnSpc>
                <a:spcPct val="100000"/>
              </a:lnSpc>
              <a:spcBef>
                <a:spcPts val="0"/>
              </a:spcBef>
              <a:spcAft>
                <a:spcPts val="0"/>
              </a:spcAft>
              <a:buClrTx/>
              <a:buSzTx/>
              <a:buFontTx/>
              <a:buAutoNum type="arabicPeriod"/>
              <a:tabLst/>
              <a:defRPr/>
            </a:pPr>
            <a:r>
              <a:rPr lang="en-US" sz="3600" dirty="0" smtClean="0"/>
              <a:t>Barriers and benefits</a:t>
            </a:r>
          </a:p>
        </p:txBody>
      </p:sp>
      <p:sp>
        <p:nvSpPr>
          <p:cNvPr id="3" name="Title 1"/>
          <p:cNvSpPr>
            <a:spLocks noGrp="1"/>
          </p:cNvSpPr>
          <p:nvPr>
            <p:ph type="title"/>
          </p:nvPr>
        </p:nvSpPr>
        <p:spPr>
          <a:xfrm>
            <a:off x="612648" y="228600"/>
            <a:ext cx="8153400" cy="990600"/>
          </a:xfrm>
        </p:spPr>
        <p:txBody>
          <a:bodyPr/>
          <a:lstStyle/>
          <a:p>
            <a:r>
              <a:rPr lang="en-US" dirty="0" smtClean="0"/>
              <a:t>Group Activity</a:t>
            </a:r>
            <a:endParaRPr lang="en-US" dirty="0"/>
          </a:p>
        </p:txBody>
      </p:sp>
    </p:spTree>
    <p:extLst>
      <p:ext uri="{BB962C8B-B14F-4D97-AF65-F5344CB8AC3E}">
        <p14:creationId xmlns:p14="http://schemas.microsoft.com/office/powerpoint/2010/main" val="1291301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12647" y="1600200"/>
            <a:ext cx="8386973" cy="4495800"/>
          </a:xfrm>
        </p:spPr>
        <p:txBody>
          <a:bodyPr/>
          <a:lstStyle/>
          <a:p>
            <a:pPr marL="110490" indent="0">
              <a:buNone/>
            </a:pPr>
            <a:r>
              <a:rPr lang="en-US" sz="3600" dirty="0" smtClean="0"/>
              <a:t>1. Behavior prioritization (5-10 minutes)</a:t>
            </a:r>
          </a:p>
          <a:p>
            <a:pPr lvl="1">
              <a:buFont typeface="Arial" charset="0"/>
              <a:buChar char="•"/>
            </a:pPr>
            <a:r>
              <a:rPr lang="en-US" sz="2700" dirty="0" smtClean="0"/>
              <a:t>brainstorming target behaviors that are linked with the goal</a:t>
            </a:r>
          </a:p>
          <a:p>
            <a:pPr lvl="1">
              <a:buFont typeface="Arial" charset="0"/>
              <a:buChar char="•"/>
            </a:pPr>
            <a:r>
              <a:rPr lang="en-US" sz="2700" dirty="0" smtClean="0"/>
              <a:t>Ranking in terms of importance and probability of change</a:t>
            </a:r>
          </a:p>
          <a:p>
            <a:pPr lvl="1">
              <a:buFont typeface="Arial" charset="0"/>
              <a:buChar char="•"/>
            </a:pPr>
            <a:r>
              <a:rPr lang="en-US" sz="2700" dirty="0" smtClean="0"/>
              <a:t>Select 1</a:t>
            </a:r>
            <a:endParaRPr lang="en-US" sz="3300" dirty="0" smtClean="0"/>
          </a:p>
        </p:txBody>
      </p:sp>
      <p:sp>
        <p:nvSpPr>
          <p:cNvPr id="3" name="Title 1"/>
          <p:cNvSpPr>
            <a:spLocks noGrp="1"/>
          </p:cNvSpPr>
          <p:nvPr>
            <p:ph type="title"/>
          </p:nvPr>
        </p:nvSpPr>
        <p:spPr>
          <a:xfrm>
            <a:off x="612648" y="228600"/>
            <a:ext cx="8153400" cy="990600"/>
          </a:xfrm>
        </p:spPr>
        <p:txBody>
          <a:bodyPr/>
          <a:lstStyle/>
          <a:p>
            <a:r>
              <a:rPr lang="en-US" dirty="0" smtClean="0"/>
              <a:t>Group Activity</a:t>
            </a:r>
            <a:endParaRPr lang="en-US" dirty="0"/>
          </a:p>
        </p:txBody>
      </p:sp>
    </p:spTree>
    <p:extLst>
      <p:ext uri="{BB962C8B-B14F-4D97-AF65-F5344CB8AC3E}">
        <p14:creationId xmlns:p14="http://schemas.microsoft.com/office/powerpoint/2010/main" val="1148165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marL="110490" indent="0">
              <a:buNone/>
            </a:pPr>
            <a:r>
              <a:rPr lang="en-US" sz="3600" dirty="0" smtClean="0"/>
              <a:t>2. Barriers </a:t>
            </a:r>
            <a:r>
              <a:rPr lang="en-US" sz="3600" dirty="0"/>
              <a:t>and </a:t>
            </a:r>
            <a:r>
              <a:rPr lang="en-US" sz="3600" dirty="0" smtClean="0"/>
              <a:t>benefits (5-10 minutes)</a:t>
            </a:r>
            <a:endParaRPr lang="en-US" sz="3600" dirty="0"/>
          </a:p>
          <a:p>
            <a:pPr lvl="1">
              <a:buFont typeface="Arial" charset="0"/>
              <a:buChar char="•"/>
            </a:pPr>
            <a:r>
              <a:rPr lang="en-US" sz="3300" dirty="0"/>
              <a:t>Brainstorming barriers to the target behavior</a:t>
            </a:r>
          </a:p>
          <a:p>
            <a:pPr lvl="1">
              <a:buFont typeface="Arial" charset="0"/>
              <a:buChar char="•"/>
            </a:pPr>
            <a:r>
              <a:rPr lang="en-US" sz="3300" dirty="0"/>
              <a:t>Brainstorming motivational benefits</a:t>
            </a:r>
            <a:endParaRPr lang="en-US" sz="3600" dirty="0"/>
          </a:p>
        </p:txBody>
      </p:sp>
      <p:sp>
        <p:nvSpPr>
          <p:cNvPr id="3" name="Title 1"/>
          <p:cNvSpPr>
            <a:spLocks noGrp="1"/>
          </p:cNvSpPr>
          <p:nvPr>
            <p:ph type="title"/>
          </p:nvPr>
        </p:nvSpPr>
        <p:spPr>
          <a:xfrm>
            <a:off x="612648" y="228600"/>
            <a:ext cx="8153400" cy="990600"/>
          </a:xfrm>
        </p:spPr>
        <p:txBody>
          <a:bodyPr/>
          <a:lstStyle/>
          <a:p>
            <a:r>
              <a:rPr lang="en-US" dirty="0" smtClean="0"/>
              <a:t>Group Activity</a:t>
            </a:r>
            <a:endParaRPr lang="en-US" dirty="0"/>
          </a:p>
        </p:txBody>
      </p:sp>
    </p:spTree>
    <p:extLst>
      <p:ext uri="{BB962C8B-B14F-4D97-AF65-F5344CB8AC3E}">
        <p14:creationId xmlns:p14="http://schemas.microsoft.com/office/powerpoint/2010/main" val="159502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normAutofit/>
          </a:bodyPr>
          <a:lstStyle/>
          <a:p>
            <a:pPr marL="609600" indent="-609600" eaLnBrk="1" hangingPunct="1">
              <a:buNone/>
            </a:pPr>
            <a:r>
              <a:rPr lang="en-US" sz="3600" b="1" i="1" dirty="0" smtClean="0"/>
              <a:t>Litte</a:t>
            </a:r>
            <a:r>
              <a:rPr lang="en-US" sz="3600" dirty="0" smtClean="0"/>
              <a:t>r—any misplaced piece of solid waste. </a:t>
            </a:r>
          </a:p>
          <a:p>
            <a:pPr marL="609600" indent="-609600" eaLnBrk="1" hangingPunct="1">
              <a:buNone/>
            </a:pPr>
            <a:endParaRPr lang="en-US" sz="3600" dirty="0" smtClean="0"/>
          </a:p>
          <a:p>
            <a:pPr marL="609600" indent="-609600" eaLnBrk="1" hangingPunct="1">
              <a:buNone/>
            </a:pPr>
            <a:r>
              <a:rPr lang="en-US" sz="3600" b="1" i="1" dirty="0" smtClean="0"/>
              <a:t>Littering</a:t>
            </a:r>
            <a:r>
              <a:rPr lang="en-US" sz="3600" dirty="0" smtClean="0"/>
              <a:t>—a person’s </a:t>
            </a:r>
            <a:r>
              <a:rPr lang="en-US" sz="3600" u="sng" dirty="0" smtClean="0"/>
              <a:t>behavior</a:t>
            </a:r>
            <a:r>
              <a:rPr lang="en-US" sz="3600" dirty="0" smtClean="0"/>
              <a:t> that results in misplaced solid waste. </a:t>
            </a:r>
            <a:endParaRPr lang="en-US" sz="3600" dirty="0"/>
          </a:p>
        </p:txBody>
      </p:sp>
      <p:sp>
        <p:nvSpPr>
          <p:cNvPr id="3" name="Title 2"/>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val="552034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a:buFont typeface="Arial" charset="0"/>
              <a:buChar char="•"/>
            </a:pPr>
            <a:r>
              <a:rPr lang="en-US" sz="3600" dirty="0" smtClean="0"/>
              <a:t>Litter prevention</a:t>
            </a:r>
          </a:p>
          <a:p>
            <a:pPr>
              <a:buFont typeface="Arial" charset="0"/>
              <a:buChar char="•"/>
            </a:pPr>
            <a:r>
              <a:rPr lang="en-US" sz="3600" dirty="0" smtClean="0"/>
              <a:t>Recycling</a:t>
            </a:r>
          </a:p>
          <a:p>
            <a:pPr>
              <a:buFont typeface="Arial" charset="0"/>
              <a:buChar char="•"/>
            </a:pPr>
            <a:r>
              <a:rPr lang="en-US" sz="3600" dirty="0" smtClean="0"/>
              <a:t>School-based programs</a:t>
            </a:r>
          </a:p>
          <a:p>
            <a:pPr>
              <a:buFont typeface="Arial" charset="0"/>
              <a:buChar char="•"/>
            </a:pPr>
            <a:r>
              <a:rPr lang="en-US" sz="3600" dirty="0" smtClean="0"/>
              <a:t>Beautification of public spaces</a:t>
            </a:r>
          </a:p>
          <a:p>
            <a:pPr>
              <a:buFont typeface="Arial" charset="0"/>
              <a:buChar char="•"/>
            </a:pPr>
            <a:r>
              <a:rPr lang="en-US" sz="3600" dirty="0" smtClean="0"/>
              <a:t>Added topic</a:t>
            </a:r>
          </a:p>
          <a:p>
            <a:pPr>
              <a:buFont typeface="Arial" charset="0"/>
              <a:buChar char="•"/>
            </a:pPr>
            <a:r>
              <a:rPr lang="en-US" sz="3600" dirty="0" smtClean="0"/>
              <a:t>Added topic</a:t>
            </a:r>
          </a:p>
          <a:p>
            <a:pPr>
              <a:buFont typeface="Arial" charset="0"/>
              <a:buChar char="•"/>
            </a:pPr>
            <a:endParaRPr lang="en-US" sz="3600" dirty="0"/>
          </a:p>
        </p:txBody>
      </p:sp>
      <p:sp>
        <p:nvSpPr>
          <p:cNvPr id="3" name="Title 1"/>
          <p:cNvSpPr>
            <a:spLocks noGrp="1"/>
          </p:cNvSpPr>
          <p:nvPr>
            <p:ph type="title"/>
          </p:nvPr>
        </p:nvSpPr>
        <p:spPr>
          <a:xfrm>
            <a:off x="612648" y="228600"/>
            <a:ext cx="8153400" cy="990600"/>
          </a:xfrm>
        </p:spPr>
        <p:txBody>
          <a:bodyPr/>
          <a:lstStyle/>
          <a:p>
            <a:r>
              <a:rPr lang="en-US" dirty="0" smtClean="0"/>
              <a:t>Group Activity</a:t>
            </a:r>
            <a:endParaRPr lang="en-US" dirty="0"/>
          </a:p>
        </p:txBody>
      </p:sp>
    </p:spTree>
    <p:extLst>
      <p:ext uri="{BB962C8B-B14F-4D97-AF65-F5344CB8AC3E}">
        <p14:creationId xmlns:p14="http://schemas.microsoft.com/office/powerpoint/2010/main" val="212954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905000"/>
            <a:ext cx="8001000" cy="4953000"/>
          </a:xfrm>
        </p:spPr>
        <p:txBody>
          <a:bodyPr>
            <a:normAutofit/>
          </a:bodyPr>
          <a:lstStyle/>
          <a:p>
            <a:pPr>
              <a:buNone/>
            </a:pPr>
            <a:r>
              <a:rPr lang="en-US" sz="4000" dirty="0" smtClean="0"/>
              <a:t>1. Litter and littering research</a:t>
            </a:r>
          </a:p>
          <a:p>
            <a:pPr>
              <a:buNone/>
            </a:pPr>
            <a:r>
              <a:rPr lang="en-US" sz="4000" dirty="0" smtClean="0"/>
              <a:t>2. An Integrated Strategy</a:t>
            </a:r>
          </a:p>
          <a:p>
            <a:pPr>
              <a:buNone/>
            </a:pPr>
            <a:r>
              <a:rPr lang="en-US" sz="4000" dirty="0" smtClean="0"/>
              <a:t>3. Studies and examples</a:t>
            </a:r>
          </a:p>
          <a:p>
            <a:pPr>
              <a:buNone/>
            </a:pPr>
            <a:r>
              <a:rPr lang="en-US" sz="4000" dirty="0" smtClean="0"/>
              <a:t>4. Applications to KLB</a:t>
            </a:r>
            <a:endParaRPr lang="en-US" sz="4000" dirty="0"/>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83387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Littering in America</a:t>
            </a:r>
            <a:endParaRPr lang="en-US" dirty="0"/>
          </a:p>
        </p:txBody>
      </p:sp>
      <p:sp>
        <p:nvSpPr>
          <p:cNvPr id="4" name="Content Placeholder 3"/>
          <p:cNvSpPr>
            <a:spLocks noGrp="1"/>
          </p:cNvSpPr>
          <p:nvPr>
            <p:ph sz="quarter" idx="1"/>
          </p:nvPr>
        </p:nvSpPr>
        <p:spPr/>
        <p:txBody>
          <a:bodyPr/>
          <a:lstStyle/>
          <a:p>
            <a:r>
              <a:rPr lang="en-US" sz="3600" dirty="0"/>
              <a:t>Behavioral observations of ~10,000 individuals in public spaces across the country</a:t>
            </a:r>
          </a:p>
          <a:p>
            <a:r>
              <a:rPr lang="en-US" sz="3600" dirty="0"/>
              <a:t>10 states, 30 cities, 130 sites</a:t>
            </a:r>
          </a:p>
          <a:p>
            <a:r>
              <a:rPr lang="en-US" sz="3600" dirty="0"/>
              <a:t>General littering observations</a:t>
            </a:r>
          </a:p>
          <a:p>
            <a:r>
              <a:rPr lang="en-US" sz="3600" dirty="0"/>
              <a:t>Smoker observations </a:t>
            </a:r>
          </a:p>
          <a:p>
            <a:r>
              <a:rPr lang="en-US" sz="3600" dirty="0"/>
              <a:t>Intercept interviews (N=112</a:t>
            </a:r>
            <a:r>
              <a:rPr lang="en-US" sz="3600" dirty="0" smtClean="0"/>
              <a:t>)</a:t>
            </a:r>
            <a:endParaRPr lang="en-US" sz="2800" dirty="0"/>
          </a:p>
        </p:txBody>
      </p:sp>
    </p:spTree>
    <p:extLst>
      <p:ext uri="{BB962C8B-B14F-4D97-AF65-F5344CB8AC3E}">
        <p14:creationId xmlns:p14="http://schemas.microsoft.com/office/powerpoint/2010/main" val="127185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68867" y="118213"/>
            <a:ext cx="7772400" cy="1143000"/>
          </a:xfrm>
        </p:spPr>
        <p:txBody>
          <a:bodyPr/>
          <a:lstStyle/>
          <a:p>
            <a:pPr eaLnBrk="1" hangingPunct="1"/>
            <a:r>
              <a:rPr lang="en-US" sz="3600" b="1" dirty="0"/>
              <a:t>Selected Cities by State</a:t>
            </a:r>
          </a:p>
        </p:txBody>
      </p:sp>
      <p:graphicFrame>
        <p:nvGraphicFramePr>
          <p:cNvPr id="28738" name="Group 66"/>
          <p:cNvGraphicFramePr>
            <a:graphicFrameLocks noGrp="1"/>
          </p:cNvGraphicFramePr>
          <p:nvPr>
            <p:ph idx="4294967295"/>
          </p:nvPr>
        </p:nvGraphicFramePr>
        <p:xfrm>
          <a:off x="533400" y="1219200"/>
          <a:ext cx="8229600" cy="4732343"/>
        </p:xfrm>
        <a:graphic>
          <a:graphicData uri="http://schemas.openxmlformats.org/drawingml/2006/table">
            <a:tbl>
              <a:tblPr/>
              <a:tblGrid>
                <a:gridCol w="2057400"/>
                <a:gridCol w="1828800"/>
                <a:gridCol w="2286000"/>
                <a:gridCol w="2057400"/>
              </a:tblGrid>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111" charset="0"/>
                          <a:ea typeface="ＭＳ Ｐゴシック" pitchFamily="-111" charset="-128"/>
                          <a:cs typeface="ＭＳ Ｐゴシック" pitchFamily="-111" charset="-128"/>
                        </a:rPr>
                        <a:t>State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111" charset="0"/>
                          <a:ea typeface="ＭＳ Ｐゴシック" pitchFamily="-111" charset="-128"/>
                          <a:cs typeface="ＭＳ Ｐゴシック" pitchFamily="-111" charset="-128"/>
                        </a:rPr>
                        <a:t>Urban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111" charset="0"/>
                          <a:ea typeface="ＭＳ Ｐゴシック" pitchFamily="-111" charset="-128"/>
                          <a:cs typeface="ＭＳ Ｐゴシック" pitchFamily="-111" charset="-128"/>
                        </a:rPr>
                        <a:t>Suburban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111" charset="0"/>
                          <a:ea typeface="ＭＳ Ｐゴシック" pitchFamily="-111" charset="-128"/>
                          <a:cs typeface="ＭＳ Ｐゴシック" pitchFamily="-111" charset="-128"/>
                        </a:rPr>
                        <a:t>Rural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California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San Diego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Carlsbad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Ramona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Nevada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Las Vegas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Henderson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Boulder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Utah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Salt Lake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West Valley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Bountiful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Arkansas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Little Rock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North Little Rock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Maumelle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New Mexico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Albuquerque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Paradise Hills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Rancho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Kentucky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Louisville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Jeffersontown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Prospect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Georgia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Atlanta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Marietta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Cartersville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Illinois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Chicago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Elgin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Fox River Grove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New York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Albany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Plattsburgh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Lake Placid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Vermont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Burlington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South Burlington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11" charset="0"/>
                          <a:ea typeface="ＭＳ Ｐゴシック" pitchFamily="-111" charset="-128"/>
                          <a:cs typeface="ＭＳ Ｐゴシック" pitchFamily="-111" charset="-128"/>
                        </a:rPr>
                        <a:t>Williston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000530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04800" y="381000"/>
            <a:ext cx="8153400" cy="1143000"/>
          </a:xfrm>
        </p:spPr>
        <p:txBody>
          <a:bodyPr/>
          <a:lstStyle/>
          <a:p>
            <a:pPr eaLnBrk="1" hangingPunct="1"/>
            <a:r>
              <a:rPr lang="en-US" sz="3600" b="1"/>
              <a:t>Litter Observation Sites</a:t>
            </a:r>
          </a:p>
        </p:txBody>
      </p:sp>
      <p:pic>
        <p:nvPicPr>
          <p:cNvPr id="28675" name="Picture 4" descr="CA_SanDiego_Beach"/>
          <p:cNvPicPr>
            <a:picLocks noChangeAspect="1" noChangeArrowheads="1"/>
          </p:cNvPicPr>
          <p:nvPr/>
        </p:nvPicPr>
        <p:blipFill>
          <a:blip r:embed="rId3"/>
          <a:srcRect/>
          <a:stretch>
            <a:fillRect/>
          </a:stretch>
        </p:blipFill>
        <p:spPr bwMode="auto">
          <a:xfrm>
            <a:off x="990600" y="1676400"/>
            <a:ext cx="2438400" cy="1828800"/>
          </a:xfrm>
          <a:prstGeom prst="rect">
            <a:avLst/>
          </a:prstGeom>
          <a:noFill/>
          <a:ln w="9525">
            <a:noFill/>
            <a:miter lim="800000"/>
            <a:headEnd/>
            <a:tailEnd/>
          </a:ln>
        </p:spPr>
      </p:pic>
      <p:pic>
        <p:nvPicPr>
          <p:cNvPr id="28676" name="Picture 5" descr="CA_SanDiego_City"/>
          <p:cNvPicPr>
            <a:picLocks noChangeAspect="1" noChangeArrowheads="1"/>
          </p:cNvPicPr>
          <p:nvPr/>
        </p:nvPicPr>
        <p:blipFill>
          <a:blip r:embed="rId4"/>
          <a:srcRect/>
          <a:stretch>
            <a:fillRect/>
          </a:stretch>
        </p:blipFill>
        <p:spPr bwMode="auto">
          <a:xfrm>
            <a:off x="3429000" y="1676400"/>
            <a:ext cx="2438400" cy="1828800"/>
          </a:xfrm>
          <a:prstGeom prst="rect">
            <a:avLst/>
          </a:prstGeom>
          <a:noFill/>
          <a:ln w="9525">
            <a:noFill/>
            <a:miter lim="800000"/>
            <a:headEnd/>
            <a:tailEnd/>
          </a:ln>
        </p:spPr>
      </p:pic>
      <p:pic>
        <p:nvPicPr>
          <p:cNvPr id="28677" name="Picture 6" descr="CA_SanDiego_Downtown"/>
          <p:cNvPicPr>
            <a:picLocks noChangeAspect="1" noChangeArrowheads="1"/>
          </p:cNvPicPr>
          <p:nvPr/>
        </p:nvPicPr>
        <p:blipFill>
          <a:blip r:embed="rId5"/>
          <a:srcRect/>
          <a:stretch>
            <a:fillRect/>
          </a:stretch>
        </p:blipFill>
        <p:spPr bwMode="auto">
          <a:xfrm>
            <a:off x="5867400" y="1695450"/>
            <a:ext cx="2438400" cy="1828800"/>
          </a:xfrm>
          <a:prstGeom prst="rect">
            <a:avLst/>
          </a:prstGeom>
          <a:noFill/>
          <a:ln w="9525">
            <a:noFill/>
            <a:miter lim="800000"/>
            <a:headEnd/>
            <a:tailEnd/>
          </a:ln>
        </p:spPr>
      </p:pic>
      <p:pic>
        <p:nvPicPr>
          <p:cNvPr id="28678" name="Picture 7" descr="CA_SanMarcos_Suburbs2"/>
          <p:cNvPicPr>
            <a:picLocks noChangeAspect="1" noChangeArrowheads="1"/>
          </p:cNvPicPr>
          <p:nvPr/>
        </p:nvPicPr>
        <p:blipFill>
          <a:blip r:embed="rId6"/>
          <a:srcRect/>
          <a:stretch>
            <a:fillRect/>
          </a:stretch>
        </p:blipFill>
        <p:spPr bwMode="auto">
          <a:xfrm>
            <a:off x="990600" y="3505200"/>
            <a:ext cx="2438400" cy="1830388"/>
          </a:xfrm>
          <a:prstGeom prst="rect">
            <a:avLst/>
          </a:prstGeom>
          <a:noFill/>
          <a:ln w="9525">
            <a:noFill/>
            <a:miter lim="800000"/>
            <a:headEnd/>
            <a:tailEnd/>
          </a:ln>
        </p:spPr>
      </p:pic>
      <p:pic>
        <p:nvPicPr>
          <p:cNvPr id="28679" name="Picture 8" descr="GA_Atlanta_Recreation"/>
          <p:cNvPicPr>
            <a:picLocks noChangeAspect="1" noChangeArrowheads="1"/>
          </p:cNvPicPr>
          <p:nvPr/>
        </p:nvPicPr>
        <p:blipFill>
          <a:blip r:embed="rId7"/>
          <a:srcRect/>
          <a:stretch>
            <a:fillRect/>
          </a:stretch>
        </p:blipFill>
        <p:spPr bwMode="auto">
          <a:xfrm>
            <a:off x="3429000" y="3505200"/>
            <a:ext cx="2438400" cy="1827213"/>
          </a:xfrm>
          <a:prstGeom prst="rect">
            <a:avLst/>
          </a:prstGeom>
          <a:noFill/>
          <a:ln w="9525">
            <a:noFill/>
            <a:miter lim="800000"/>
            <a:headEnd/>
            <a:tailEnd/>
          </a:ln>
        </p:spPr>
      </p:pic>
      <p:pic>
        <p:nvPicPr>
          <p:cNvPr id="28680" name="Picture 9" descr="NV_BoulderCity_Retail"/>
          <p:cNvPicPr>
            <a:picLocks noChangeAspect="1" noChangeArrowheads="1"/>
          </p:cNvPicPr>
          <p:nvPr/>
        </p:nvPicPr>
        <p:blipFill>
          <a:blip r:embed="rId8"/>
          <a:srcRect r="5714"/>
          <a:stretch>
            <a:fillRect/>
          </a:stretch>
        </p:blipFill>
        <p:spPr bwMode="auto">
          <a:xfrm>
            <a:off x="5791200" y="3505200"/>
            <a:ext cx="2514600" cy="1844675"/>
          </a:xfrm>
          <a:prstGeom prst="rect">
            <a:avLst/>
          </a:prstGeom>
          <a:noFill/>
          <a:ln w="9525">
            <a:noFill/>
            <a:miter lim="800000"/>
            <a:headEnd/>
            <a:tailEnd/>
          </a:ln>
        </p:spPr>
      </p:pic>
    </p:spTree>
    <p:extLst>
      <p:ext uri="{BB962C8B-B14F-4D97-AF65-F5344CB8AC3E}">
        <p14:creationId xmlns:p14="http://schemas.microsoft.com/office/powerpoint/2010/main" val="1833086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an">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1398</Words>
  <Application>Microsoft Macintosh PowerPoint</Application>
  <PresentationFormat>On-screen Show (4:3)</PresentationFormat>
  <Paragraphs>319</Paragraphs>
  <Slides>50</Slides>
  <Notes>27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2" baseType="lpstr">
      <vt:lpstr>Calibri</vt:lpstr>
      <vt:lpstr>Corbel</vt:lpstr>
      <vt:lpstr>ＭＳ Ｐゴシック</vt:lpstr>
      <vt:lpstr>Noto Symbol</vt:lpstr>
      <vt:lpstr>Symbol</vt:lpstr>
      <vt:lpstr>Times New Roman</vt:lpstr>
      <vt:lpstr>Trebuchet MS</vt:lpstr>
      <vt:lpstr>TW Cen MT</vt:lpstr>
      <vt:lpstr>Wingdings</vt:lpstr>
      <vt:lpstr>Arial</vt:lpstr>
      <vt:lpstr>Median</vt:lpstr>
      <vt:lpstr>Chart</vt:lpstr>
      <vt:lpstr>LITTER AND LITTERING BEHAVIOR  “How to bring about behavior change”</vt:lpstr>
      <vt:lpstr>PowerPoint Presentation</vt:lpstr>
      <vt:lpstr>Priming Questions</vt:lpstr>
      <vt:lpstr>Priming Questions</vt:lpstr>
      <vt:lpstr>Definitions</vt:lpstr>
      <vt:lpstr>Overview</vt:lpstr>
      <vt:lpstr>Littering in America</vt:lpstr>
      <vt:lpstr>Selected Cities by State</vt:lpstr>
      <vt:lpstr>Litter Observation Sites</vt:lpstr>
      <vt:lpstr>Litter Observation Sites</vt:lpstr>
      <vt:lpstr>Litter BUG</vt:lpstr>
      <vt:lpstr>Litter BUG</vt:lpstr>
      <vt:lpstr>Results</vt:lpstr>
      <vt:lpstr>Results</vt:lpstr>
      <vt:lpstr>Results</vt:lpstr>
      <vt:lpstr>Results</vt:lpstr>
      <vt:lpstr>Results</vt:lpstr>
      <vt:lpstr>Results</vt:lpstr>
      <vt:lpstr>Results</vt:lpstr>
      <vt:lpstr>Results</vt:lpstr>
      <vt:lpstr>Recommendations</vt:lpstr>
      <vt:lpstr>Recommendations</vt:lpstr>
      <vt:lpstr>Keizer et al. (2012)</vt:lpstr>
      <vt:lpstr>PowerPoint Presentation</vt:lpstr>
      <vt:lpstr>Recommendations</vt:lpstr>
      <vt:lpstr>CA Rest Areas</vt:lpstr>
      <vt:lpstr>Method</vt:lpstr>
      <vt:lpstr>Results: Proper Disposal</vt:lpstr>
      <vt:lpstr>2. Infrastructure</vt:lpstr>
      <vt:lpstr>Recommendations</vt:lpstr>
      <vt:lpstr>PowerPoint Presentation</vt:lpstr>
      <vt:lpstr>PowerPoint Presentation</vt:lpstr>
      <vt:lpstr>Conclusions</vt:lpstr>
      <vt:lpstr>KAB Behavior Change System:   5 Step Management Process</vt:lpstr>
      <vt:lpstr>Get the facts</vt:lpstr>
      <vt:lpstr>Develop a plan</vt:lpstr>
      <vt:lpstr>Strategy Development</vt:lpstr>
      <vt:lpstr>Barriers</vt:lpstr>
      <vt:lpstr>Benefits</vt:lpstr>
      <vt:lpstr>Identify Barriers and Benefits</vt:lpstr>
      <vt:lpstr>Identify Barriers and Benefits</vt:lpstr>
      <vt:lpstr>Develop Strategy</vt:lpstr>
      <vt:lpstr>Conclusions</vt:lpstr>
      <vt:lpstr>END</vt:lpstr>
      <vt:lpstr>PowerPoint Presentation</vt:lpstr>
      <vt:lpstr>Group Activity</vt:lpstr>
      <vt:lpstr>Group Activity</vt:lpstr>
      <vt:lpstr>Group Activity</vt:lpstr>
      <vt:lpstr>Group Activity</vt:lpstr>
      <vt:lpstr>Group Activity</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PSYCHOLOGY</dc:title>
  <cp:lastModifiedBy>Wesley Schultz</cp:lastModifiedBy>
  <cp:revision>31</cp:revision>
  <dcterms:modified xsi:type="dcterms:W3CDTF">2016-09-14T22:50:27Z</dcterms:modified>
</cp:coreProperties>
</file>